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6.xml" ContentType="application/vnd.openxmlformats-officedocument.presentationml.tags+xml"/>
  <Override PartName="/ppt/notesSlides/notesSlide10.xml" ContentType="application/vnd.openxmlformats-officedocument.presentationml.notesSlide+xml"/>
  <Override PartName="/ppt/tags/tag7.xml" ContentType="application/vnd.openxmlformats-officedocument.presentationml.tags+xml"/>
  <Override PartName="/ppt/notesSlides/notesSlide11.xml" ContentType="application/vnd.openxmlformats-officedocument.presentationml.notesSlide+xml"/>
  <Override PartName="/ppt/tags/tag8.xml" ContentType="application/vnd.openxmlformats-officedocument.presentationml.tags+xml"/>
  <Override PartName="/ppt/notesSlides/notesSlide12.xml" ContentType="application/vnd.openxmlformats-officedocument.presentationml.notesSlide+xml"/>
  <Override PartName="/ppt/tags/tag9.xml" ContentType="application/vnd.openxmlformats-officedocument.presentationml.tags+xml"/>
  <Override PartName="/ppt/notesSlides/notesSlide13.xml" ContentType="application/vnd.openxmlformats-officedocument.presentationml.notesSlide+xml"/>
  <Override PartName="/ppt/tags/tag10.xml" ContentType="application/vnd.openxmlformats-officedocument.presentationml.tags+xml"/>
  <Override PartName="/ppt/notesSlides/notesSlide14.xml" ContentType="application/vnd.openxmlformats-officedocument.presentationml.notesSlide+xml"/>
  <Override PartName="/ppt/tags/tag11.xml" ContentType="application/vnd.openxmlformats-officedocument.presentationml.tags+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tags/tag13.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4.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5.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4"/>
  </p:notesMasterIdLst>
  <p:handoutMasterIdLst>
    <p:handoutMasterId r:id="rId25"/>
  </p:handoutMasterIdLst>
  <p:sldIdLst>
    <p:sldId id="257" r:id="rId2"/>
    <p:sldId id="259" r:id="rId3"/>
    <p:sldId id="291" r:id="rId4"/>
    <p:sldId id="352" r:id="rId5"/>
    <p:sldId id="351" r:id="rId6"/>
    <p:sldId id="353" r:id="rId7"/>
    <p:sldId id="365" r:id="rId8"/>
    <p:sldId id="354" r:id="rId9"/>
    <p:sldId id="355" r:id="rId10"/>
    <p:sldId id="297" r:id="rId11"/>
    <p:sldId id="276" r:id="rId12"/>
    <p:sldId id="357" r:id="rId13"/>
    <p:sldId id="356" r:id="rId14"/>
    <p:sldId id="358" r:id="rId15"/>
    <p:sldId id="361" r:id="rId16"/>
    <p:sldId id="362" r:id="rId17"/>
    <p:sldId id="363" r:id="rId18"/>
    <p:sldId id="364" r:id="rId19"/>
    <p:sldId id="369" r:id="rId20"/>
    <p:sldId id="366" r:id="rId21"/>
    <p:sldId id="367" r:id="rId22"/>
    <p:sldId id="368" r:id="rId23"/>
  </p:sldIdLst>
  <p:sldSz cx="12192000" cy="6858000"/>
  <p:notesSz cx="6858000" cy="9144000"/>
  <p:embeddedFontLst>
    <p:embeddedFont>
      <p:font typeface="思源黑体 CN Bold" panose="02010600030101010101" charset="-122"/>
      <p:bold r:id="rId26"/>
    </p:embeddedFont>
    <p:embeddedFont>
      <p:font typeface="微软雅黑" panose="020B0503020204020204" pitchFamily="34" charset="-122"/>
      <p:regular r:id="rId27"/>
      <p:bold r:id="rId28"/>
    </p:embeddedFont>
    <p:embeddedFont>
      <p:font typeface="Roboto" panose="02000000000000000000" pitchFamily="2" charset="0"/>
      <p:regular r:id="rId29"/>
      <p:bold r:id="rId30"/>
      <p:italic r:id="rId31"/>
      <p:boldItalic r:id="rId32"/>
    </p:embeddedFont>
    <p:embeddedFont>
      <p:font typeface="Roboto Black" pitchFamily="2" charset="0"/>
      <p:regular r:id="rId33"/>
      <p:bold r:id="rId34"/>
      <p:boldItalic r:id="rId35"/>
    </p:embeddedFont>
    <p:embeddedFont>
      <p:font typeface="Segoe UI" panose="020B0502040204020203" pitchFamily="34" charset="0"/>
      <p:regular r:id="rId36"/>
      <p:bold r:id="rId37"/>
      <p:italic r:id="rId38"/>
      <p:boldItalic r:id="rId39"/>
    </p:embeddedFont>
    <p:embeddedFont>
      <p:font typeface="苹方 常规" panose="020B0300000000000000" pitchFamily="34" charset="-122"/>
      <p:regular r:id="rId40"/>
    </p:embeddedFont>
    <p:embeddedFont>
      <p:font typeface="思源黑体 CN Normal" panose="020B0400000000000000" pitchFamily="34" charset="-122"/>
      <p:regular r:id="rId4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300F"/>
    <a:srgbClr val="DEE1E6"/>
    <a:srgbClr val="BC7F73"/>
    <a:srgbClr val="FDC5C2"/>
    <a:srgbClr val="FED1C6"/>
    <a:srgbClr val="FFFFFF"/>
    <a:srgbClr val="DEE1E5"/>
    <a:srgbClr val="0B2A43"/>
    <a:srgbClr val="BE0F05"/>
    <a:srgbClr val="7D89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701" autoAdjust="0"/>
    <p:restoredTop sz="94349" autoAdjust="0"/>
  </p:normalViewPr>
  <p:slideViewPr>
    <p:cSldViewPr snapToGrid="0" showGuides="1">
      <p:cViewPr varScale="1">
        <p:scale>
          <a:sx n="103" d="100"/>
          <a:sy n="103" d="100"/>
        </p:scale>
        <p:origin x="528" y="102"/>
      </p:cViewPr>
      <p:guideLst/>
    </p:cSldViewPr>
  </p:slideViewPr>
  <p:notesTextViewPr>
    <p:cViewPr>
      <p:scale>
        <a:sx n="100" d="100"/>
        <a:sy n="100" d="100"/>
      </p:scale>
      <p:origin x="0" y="0"/>
    </p:cViewPr>
  </p:notesTextViewPr>
  <p:sorterViewPr>
    <p:cViewPr>
      <p:scale>
        <a:sx n="100" d="100"/>
        <a:sy n="100" d="100"/>
      </p:scale>
      <p:origin x="0" y="-834"/>
    </p:cViewPr>
  </p:sorterViewPr>
  <p:notesViewPr>
    <p:cSldViewPr snapToGrid="0" showGuides="1">
      <p:cViewPr varScale="1">
        <p:scale>
          <a:sx n="120" d="100"/>
          <a:sy n="120" d="100"/>
        </p:scale>
        <p:origin x="5048" y="1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1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284AE4F8-8871-4F13-81B2-4D0167C7D48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43A54D2E-FA54-4FC3-B3DB-E120EB54A7A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589AF8D-0068-4977-8554-31AAD12DB1D7}" type="datetimeFigureOut">
              <a:rPr lang="zh-CN" altLang="en-US" smtClean="0"/>
              <a:t>2022/2/9</a:t>
            </a:fld>
            <a:endParaRPr lang="zh-CN" altLang="en-US"/>
          </a:p>
        </p:txBody>
      </p:sp>
      <p:sp>
        <p:nvSpPr>
          <p:cNvPr id="4" name="页脚占位符 3">
            <a:extLst>
              <a:ext uri="{FF2B5EF4-FFF2-40B4-BE49-F238E27FC236}">
                <a16:creationId xmlns:a16="http://schemas.microsoft.com/office/drawing/2014/main" id="{629F69F4-4FE2-4A8B-B419-8E71F883D7E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25048151-4B30-4FCF-B4FB-ED156B34006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E51D422-2EBD-496E-A019-1B37D28B3BFD}" type="slidenum">
              <a:rPr lang="zh-CN" altLang="en-US" smtClean="0"/>
              <a:t>‹#›</a:t>
            </a:fld>
            <a:endParaRPr lang="zh-CN" altLang="en-US"/>
          </a:p>
        </p:txBody>
      </p:sp>
    </p:spTree>
    <p:extLst>
      <p:ext uri="{BB962C8B-B14F-4D97-AF65-F5344CB8AC3E}">
        <p14:creationId xmlns:p14="http://schemas.microsoft.com/office/powerpoint/2010/main" val="252363830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png>
</file>

<file path=ppt/media/image3.sv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苹方 常规" panose="020B0300000000000000" pitchFamily="34" charset="-122"/>
                <a:ea typeface="苹方 常规" panose="020B03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苹方 常规" panose="020B0300000000000000" pitchFamily="34" charset="-122"/>
                <a:ea typeface="苹方 常规" panose="020B0300000000000000" pitchFamily="34" charset="-122"/>
              </a:defRPr>
            </a:lvl1pPr>
          </a:lstStyle>
          <a:p>
            <a:fld id="{4CF9E074-0B9C-499B-823F-332BE5E0769D}" type="datetimeFigureOut">
              <a:rPr lang="zh-CN" altLang="en-US" smtClean="0"/>
              <a:pPr/>
              <a:t>2022/2/9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苹方 常规" panose="020B0300000000000000" pitchFamily="34" charset="-122"/>
                <a:ea typeface="苹方 常规" panose="020B03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苹方 常规" panose="020B0300000000000000" pitchFamily="34" charset="-122"/>
                <a:ea typeface="苹方 常规" panose="020B0300000000000000" pitchFamily="34" charset="-122"/>
              </a:defRPr>
            </a:lvl1pPr>
          </a:lstStyle>
          <a:p>
            <a:fld id="{9000E0C4-7FBC-4B2A-BCA6-30AA2B911063}" type="slidenum">
              <a:rPr lang="zh-CN" altLang="en-US" smtClean="0"/>
              <a:pPr/>
              <a:t>‹#›</a:t>
            </a:fld>
            <a:endParaRPr lang="zh-CN" altLang="en-US" dirty="0"/>
          </a:p>
        </p:txBody>
      </p:sp>
    </p:spTree>
    <p:extLst>
      <p:ext uri="{BB962C8B-B14F-4D97-AF65-F5344CB8AC3E}">
        <p14:creationId xmlns:p14="http://schemas.microsoft.com/office/powerpoint/2010/main" val="2606455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1pPr>
    <a:lvl2pPr marL="45720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2pPr>
    <a:lvl3pPr marL="91440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3pPr>
    <a:lvl4pPr marL="137160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4pPr>
    <a:lvl5pPr marL="1828800" algn="l" defTabSz="914400" rtl="0" eaLnBrk="1" latinLnBrk="0" hangingPunct="1">
      <a:defRPr sz="1200" kern="1200">
        <a:solidFill>
          <a:schemeClr val="tx1"/>
        </a:solidFill>
        <a:latin typeface="苹方 常规" panose="020B0300000000000000" pitchFamily="34" charset="-122"/>
        <a:ea typeface="苹方 常规" panose="020B03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a:t>
            </a:fld>
            <a:endParaRPr lang="zh-CN" altLang="en-US"/>
          </a:p>
        </p:txBody>
      </p:sp>
    </p:spTree>
    <p:extLst>
      <p:ext uri="{BB962C8B-B14F-4D97-AF65-F5344CB8AC3E}">
        <p14:creationId xmlns:p14="http://schemas.microsoft.com/office/powerpoint/2010/main" val="10994852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2"/>
              </a:solidFill>
            </a:endParaRPr>
          </a:p>
        </p:txBody>
      </p:sp>
      <p:sp>
        <p:nvSpPr>
          <p:cNvPr id="4" name="灯片编号占位符 3"/>
          <p:cNvSpPr>
            <a:spLocks noGrp="1"/>
          </p:cNvSpPr>
          <p:nvPr>
            <p:ph type="sldNum" sz="quarter" idx="5"/>
          </p:nvPr>
        </p:nvSpPr>
        <p:spPr/>
        <p:txBody>
          <a:bodyPr/>
          <a:lstStyle/>
          <a:p>
            <a:fld id="{9000E0C4-7FBC-4B2A-BCA6-30AA2B911063}"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b="0" i="0" dirty="0">
                <a:solidFill>
                  <a:srgbClr val="202122"/>
                </a:solidFill>
                <a:effectLst/>
                <a:latin typeface="Arial" panose="020B0604020202020204" pitchFamily="34" charset="0"/>
              </a:rPr>
              <a:t>它的缺点是：英文字母不是连续地排列，中间出现多次断续，为撰写程序的人带来了一些困难。</a:t>
            </a:r>
            <a:endParaRPr lang="en-US" altLang="zh-CN" b="0" i="0" dirty="0">
              <a:solidFill>
                <a:srgbClr val="202122"/>
              </a:solidFill>
              <a:effectLst/>
              <a:latin typeface="Arial" panose="020B0604020202020204" pitchFamily="34" charset="0"/>
            </a:endParaRPr>
          </a:p>
          <a:p>
            <a:pPr algn="l"/>
            <a:r>
              <a:rPr lang="zh-CN" altLang="en-US" b="0" i="0" dirty="0">
                <a:solidFill>
                  <a:srgbClr val="121212"/>
                </a:solidFill>
                <a:effectLst/>
                <a:latin typeface="-apple-system"/>
              </a:rPr>
              <a:t>因此，在后来</a:t>
            </a:r>
            <a:r>
              <a:rPr lang="en-US" altLang="zh-CN" b="0" i="0" dirty="0">
                <a:solidFill>
                  <a:srgbClr val="121212"/>
                </a:solidFill>
                <a:effectLst/>
                <a:latin typeface="-apple-system"/>
              </a:rPr>
              <a:t>IBM</a:t>
            </a:r>
            <a:r>
              <a:rPr lang="zh-CN" altLang="en-US" b="0" i="0" dirty="0">
                <a:solidFill>
                  <a:srgbClr val="121212"/>
                </a:solidFill>
                <a:effectLst/>
                <a:latin typeface="-apple-system"/>
              </a:rPr>
              <a:t>的个人计算机和工作站操作系统中并没有采用</a:t>
            </a:r>
            <a:r>
              <a:rPr lang="en-US" altLang="zh-CN" b="0" i="0" dirty="0">
                <a:solidFill>
                  <a:srgbClr val="121212"/>
                </a:solidFill>
                <a:effectLst/>
                <a:latin typeface="-apple-system"/>
              </a:rPr>
              <a:t>EBCDIC</a:t>
            </a:r>
            <a:r>
              <a:rPr lang="zh-CN" altLang="en-US" b="0" i="0" dirty="0">
                <a:solidFill>
                  <a:srgbClr val="121212"/>
                </a:solidFill>
                <a:effectLst/>
                <a:latin typeface="-apple-system"/>
              </a:rPr>
              <a:t>码，而是采用了晚于</a:t>
            </a:r>
            <a:r>
              <a:rPr lang="en-US" altLang="zh-CN" b="0" i="0" dirty="0">
                <a:solidFill>
                  <a:srgbClr val="121212"/>
                </a:solidFill>
                <a:effectLst/>
                <a:latin typeface="-apple-system"/>
              </a:rPr>
              <a:t>EBCDIC</a:t>
            </a:r>
            <a:r>
              <a:rPr lang="zh-CN" altLang="en-US" b="0" i="0" dirty="0">
                <a:solidFill>
                  <a:srgbClr val="121212"/>
                </a:solidFill>
                <a:effectLst/>
                <a:latin typeface="-apple-system"/>
              </a:rPr>
              <a:t>码推出、且后来成为了英文字符编码工业标准的</a:t>
            </a:r>
            <a:r>
              <a:rPr lang="en-US" altLang="zh-CN" b="0" i="0" dirty="0">
                <a:solidFill>
                  <a:srgbClr val="121212"/>
                </a:solidFill>
                <a:effectLst/>
                <a:latin typeface="-apple-system"/>
              </a:rPr>
              <a:t>ASCII</a:t>
            </a:r>
            <a:r>
              <a:rPr lang="zh-CN" altLang="en-US" b="0" i="0" dirty="0">
                <a:solidFill>
                  <a:srgbClr val="121212"/>
                </a:solidFill>
                <a:effectLst/>
                <a:latin typeface="-apple-system"/>
              </a:rPr>
              <a:t>编码方案。</a:t>
            </a:r>
            <a:endParaRPr lang="zh-CN" altLang="en-US" b="0" i="0" dirty="0">
              <a:solidFill>
                <a:srgbClr val="202122"/>
              </a:solidFill>
              <a:effectLst/>
              <a:latin typeface="Arial" panose="020B0604020202020204" pitchFamily="34" charset="0"/>
            </a:endParaRPr>
          </a:p>
          <a:p>
            <a:pPr algn="just" fontAlgn="auto">
              <a:lnSpc>
                <a:spcPct val="130000"/>
              </a:lnSpc>
              <a:extLst>
                <a:ext uri="{35155182-B16C-46BC-9424-99874614C6A1}">
                  <wpsdc:indentchars xmlns="" xmlns:wpsdc="http://www.wps.cn/officeDocument/2017/drawingmlCustomData" xmlns:lc="http://schemas.openxmlformats.org/drawingml/2006/lockedCanvas" val="200" checksum="282533468"/>
                </a:ext>
              </a:extLst>
            </a:pPr>
            <a:br>
              <a:rPr lang="zh-CN" altLang="en-US" dirty="0"/>
            </a:br>
            <a:r>
              <a:rPr lang="en-US" altLang="zh-CN" sz="1200" dirty="0">
                <a:solidFill>
                  <a:schemeClr val="tx2"/>
                </a:solidFill>
              </a:rPr>
              <a:t>EBCDIC</a:t>
            </a:r>
            <a:r>
              <a:rPr lang="zh-CN" altLang="en-US" sz="1200" dirty="0">
                <a:solidFill>
                  <a:schemeClr val="tx2"/>
                </a:solidFill>
              </a:rPr>
              <a:t>编码表本来有</a:t>
            </a:r>
            <a:r>
              <a:rPr lang="en-US" altLang="zh-CN" sz="1200" dirty="0">
                <a:solidFill>
                  <a:schemeClr val="tx2"/>
                </a:solidFill>
              </a:rPr>
              <a:t>58</a:t>
            </a:r>
            <a:r>
              <a:rPr lang="zh-CN" altLang="en-US" sz="1200" dirty="0">
                <a:solidFill>
                  <a:schemeClr val="tx2"/>
                </a:solidFill>
              </a:rPr>
              <a:t>个字符，如下图灰色底所示。后来于各版本的编码表中，加入了其他字符，以符合各地用户所需。</a:t>
            </a:r>
          </a:p>
          <a:p>
            <a:pPr algn="just" fontAlgn="auto">
              <a:lnSpc>
                <a:spcPct val="130000"/>
              </a:lnSpc>
              <a:extLst>
                <a:ext uri="{35155182-B16C-46BC-9424-99874614C6A1}">
                  <wpsdc:indentchars xmlns="" xmlns:wpsdc="http://www.wps.cn/officeDocument/2017/drawingmlCustomData" xmlns:lc="http://schemas.openxmlformats.org/drawingml/2006/lockedCanvas" val="200" checksum="282533468"/>
                </a:ext>
              </a:extLst>
            </a:pPr>
            <a:r>
              <a:rPr lang="zh-CN" altLang="en-US" sz="1200" dirty="0">
                <a:solidFill>
                  <a:schemeClr val="tx2"/>
                </a:solidFill>
              </a:rPr>
              <a:t>以下是其中两个版本的</a:t>
            </a:r>
            <a:r>
              <a:rPr lang="en-US" altLang="zh-CN" sz="1200" dirty="0">
                <a:solidFill>
                  <a:schemeClr val="tx2"/>
                </a:solidFill>
              </a:rPr>
              <a:t>EBCDIC</a:t>
            </a:r>
            <a:r>
              <a:rPr lang="zh-CN" altLang="en-US" sz="1200" dirty="0">
                <a:solidFill>
                  <a:schemeClr val="tx2"/>
                </a:solidFill>
              </a:rPr>
              <a:t>编码表：</a:t>
            </a:r>
            <a:r>
              <a:rPr lang="en-US" altLang="zh-CN" sz="1200" dirty="0">
                <a:solidFill>
                  <a:schemeClr val="tx2"/>
                </a:solidFill>
              </a:rPr>
              <a:t>CP037</a:t>
            </a:r>
            <a:r>
              <a:rPr lang="zh-CN" altLang="en-US" sz="1200" dirty="0">
                <a:solidFill>
                  <a:schemeClr val="tx2"/>
                </a:solidFill>
              </a:rPr>
              <a:t>（英语）及</a:t>
            </a:r>
            <a:r>
              <a:rPr lang="en-US" altLang="zh-CN" sz="1200" dirty="0">
                <a:solidFill>
                  <a:schemeClr val="tx2"/>
                </a:solidFill>
              </a:rPr>
              <a:t>CP500</a:t>
            </a:r>
            <a:r>
              <a:rPr lang="zh-CN" altLang="en-US" sz="1200" dirty="0">
                <a:solidFill>
                  <a:schemeClr val="tx2"/>
                </a:solidFill>
              </a:rPr>
              <a:t>（多语言</a:t>
            </a:r>
            <a:r>
              <a:rPr lang="en-US" altLang="zh-CN" sz="1200" dirty="0">
                <a:solidFill>
                  <a:schemeClr val="tx2"/>
                </a:solidFill>
              </a:rPr>
              <a:t>#5</a:t>
            </a:r>
            <a:r>
              <a:rPr lang="zh-CN" altLang="en-US" sz="1200" dirty="0">
                <a:solidFill>
                  <a:schemeClr val="tx2"/>
                </a:solidFill>
              </a:rPr>
              <a:t>）</a:t>
            </a:r>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121212"/>
                </a:solidFill>
                <a:effectLst/>
                <a:latin typeface="-apple-system"/>
              </a:rPr>
              <a:t>ASCII</a:t>
            </a:r>
            <a:r>
              <a:rPr lang="zh-CN" altLang="en-US" b="0" i="0" dirty="0">
                <a:solidFill>
                  <a:srgbClr val="121212"/>
                </a:solidFill>
                <a:effectLst/>
                <a:latin typeface="-apple-system"/>
              </a:rPr>
              <a:t>码使用七个二进制数字</a:t>
            </a:r>
            <a:r>
              <a:rPr lang="en-US" altLang="zh-CN" b="0" i="0" dirty="0">
                <a:solidFill>
                  <a:srgbClr val="121212"/>
                </a:solidFill>
                <a:effectLst/>
                <a:latin typeface="-apple-system"/>
              </a:rPr>
              <a:t>(</a:t>
            </a:r>
            <a:r>
              <a:rPr lang="zh-CN" altLang="en-US" b="0" i="0" dirty="0">
                <a:solidFill>
                  <a:srgbClr val="121212"/>
                </a:solidFill>
                <a:effectLst/>
                <a:latin typeface="-apple-system"/>
              </a:rPr>
              <a:t>即比特</a:t>
            </a:r>
            <a:r>
              <a:rPr lang="en-US" altLang="zh-CN" b="0" i="0" dirty="0">
                <a:solidFill>
                  <a:srgbClr val="121212"/>
                </a:solidFill>
                <a:effectLst/>
                <a:latin typeface="-apple-system"/>
              </a:rPr>
              <a:t>)</a:t>
            </a:r>
            <a:r>
              <a:rPr lang="zh-CN" altLang="en-US" b="0" i="0" dirty="0">
                <a:solidFill>
                  <a:srgbClr val="121212"/>
                </a:solidFill>
                <a:effectLst/>
                <a:latin typeface="-apple-system"/>
              </a:rPr>
              <a:t>来表示一个字符，总共表示</a:t>
            </a:r>
            <a:r>
              <a:rPr lang="en-US" altLang="zh-CN" b="0" i="0" dirty="0">
                <a:solidFill>
                  <a:srgbClr val="121212"/>
                </a:solidFill>
                <a:effectLst/>
                <a:latin typeface="-apple-system"/>
              </a:rPr>
              <a:t>128</a:t>
            </a:r>
            <a:r>
              <a:rPr lang="zh-CN" altLang="en-US" b="0" i="0" dirty="0">
                <a:solidFill>
                  <a:srgbClr val="121212"/>
                </a:solidFill>
                <a:effectLst/>
                <a:latin typeface="-apple-system"/>
              </a:rPr>
              <a:t>个字符</a:t>
            </a:r>
            <a:r>
              <a:rPr lang="en-US" altLang="zh-CN" b="0" i="0" dirty="0">
                <a:solidFill>
                  <a:srgbClr val="121212"/>
                </a:solidFill>
                <a:effectLst/>
                <a:latin typeface="-apple-system"/>
              </a:rPr>
              <a:t>(2^7 = 128</a:t>
            </a:r>
            <a:r>
              <a:rPr lang="zh-CN" altLang="en-US" b="0" i="0" dirty="0">
                <a:solidFill>
                  <a:srgbClr val="121212"/>
                </a:solidFill>
                <a:effectLst/>
                <a:latin typeface="-apple-system"/>
              </a:rPr>
              <a:t>，二进制编码为</a:t>
            </a:r>
            <a:r>
              <a:rPr lang="en-US" altLang="zh-CN" b="0" i="0" dirty="0">
                <a:solidFill>
                  <a:srgbClr val="121212"/>
                </a:solidFill>
                <a:effectLst/>
                <a:latin typeface="-apple-system"/>
              </a:rPr>
              <a:t>0000 0000 ~ 0111 1111</a:t>
            </a:r>
            <a:r>
              <a:rPr lang="zh-CN" altLang="en-US" b="0" i="0" dirty="0">
                <a:solidFill>
                  <a:srgbClr val="121212"/>
                </a:solidFill>
                <a:effectLst/>
                <a:latin typeface="-apple-system"/>
              </a:rPr>
              <a:t>，对应的十进制就是</a:t>
            </a:r>
            <a:r>
              <a:rPr lang="en-US" altLang="zh-CN" b="0" i="0" dirty="0">
                <a:solidFill>
                  <a:srgbClr val="121212"/>
                </a:solidFill>
                <a:effectLst/>
                <a:latin typeface="-apple-system"/>
              </a:rPr>
              <a:t>0~127)</a:t>
            </a:r>
            <a:r>
              <a:rPr lang="zh-CN" altLang="en-US" b="0" i="0" dirty="0">
                <a:solidFill>
                  <a:srgbClr val="121212"/>
                </a:solidFill>
                <a:effectLst/>
                <a:latin typeface="-apple-system"/>
              </a:rPr>
              <a:t>。</a:t>
            </a:r>
          </a:p>
          <a:p>
            <a:pPr algn="l"/>
            <a:r>
              <a:rPr lang="zh-CN" altLang="en-US" b="0" i="0" dirty="0">
                <a:solidFill>
                  <a:srgbClr val="121212"/>
                </a:solidFill>
                <a:effectLst/>
                <a:latin typeface="-apple-system"/>
              </a:rPr>
              <a:t>由于目前计算机普遍采用</a:t>
            </a:r>
            <a:r>
              <a:rPr lang="en-US" altLang="zh-CN" b="0" i="0" dirty="0">
                <a:solidFill>
                  <a:srgbClr val="121212"/>
                </a:solidFill>
                <a:effectLst/>
                <a:latin typeface="-apple-system"/>
              </a:rPr>
              <a:t>8</a:t>
            </a:r>
            <a:r>
              <a:rPr lang="zh-CN" altLang="en-US" b="0" i="0" dirty="0">
                <a:solidFill>
                  <a:srgbClr val="121212"/>
                </a:solidFill>
                <a:effectLst/>
                <a:latin typeface="-apple-system"/>
              </a:rPr>
              <a:t>位作为一个字节来进行存取与处理，因此剩下最高位的那</a:t>
            </a:r>
            <a:r>
              <a:rPr lang="en-US" altLang="zh-CN" b="0" i="0" dirty="0">
                <a:solidFill>
                  <a:srgbClr val="121212"/>
                </a:solidFill>
                <a:effectLst/>
                <a:latin typeface="-apple-system"/>
              </a:rPr>
              <a:t>1</a:t>
            </a:r>
            <a:r>
              <a:rPr lang="zh-CN" altLang="en-US" b="0" i="0" dirty="0">
                <a:solidFill>
                  <a:srgbClr val="121212"/>
                </a:solidFill>
                <a:effectLst/>
                <a:latin typeface="-apple-system"/>
              </a:rPr>
              <a:t>比特一般为</a:t>
            </a:r>
            <a:r>
              <a:rPr lang="en-US" altLang="zh-CN" b="0" i="0" dirty="0">
                <a:solidFill>
                  <a:srgbClr val="121212"/>
                </a:solidFill>
                <a:effectLst/>
                <a:latin typeface="-apple-system"/>
              </a:rPr>
              <a:t>0</a:t>
            </a:r>
            <a:r>
              <a:rPr lang="zh-CN" altLang="en-US" b="0" i="0" dirty="0">
                <a:solidFill>
                  <a:srgbClr val="121212"/>
                </a:solidFill>
                <a:effectLst/>
                <a:latin typeface="-apple-system"/>
              </a:rPr>
              <a:t>，但有时在一些通讯系统中也被用作奇偶校验位。</a:t>
            </a:r>
            <a:endParaRPr lang="en-US" altLang="zh-CN" b="0" i="0" dirty="0">
              <a:solidFill>
                <a:srgbClr val="121212"/>
              </a:solidFill>
              <a:effectLst/>
              <a:latin typeface="-apple-system"/>
            </a:endParaRPr>
          </a:p>
          <a:p>
            <a:pPr algn="l"/>
            <a:endParaRPr lang="en-US" altLang="zh-CN" b="0" i="0" dirty="0">
              <a:solidFill>
                <a:srgbClr val="121212"/>
              </a:solidFill>
              <a:effectLst/>
              <a:latin typeface="-apple-system"/>
            </a:endParaRPr>
          </a:p>
          <a:p>
            <a:pPr algn="l"/>
            <a:r>
              <a:rPr lang="zh-CN" altLang="en-US" b="0" i="0" dirty="0">
                <a:solidFill>
                  <a:srgbClr val="121212"/>
                </a:solidFill>
                <a:effectLst/>
                <a:latin typeface="-apple-system"/>
              </a:rPr>
              <a:t>这时候的字符编解码非常简单，比如若要将字符序列编码为二进制流写入存储设备，只需要将该字符序列里的各个字符在</a:t>
            </a:r>
            <a:r>
              <a:rPr lang="en-US" altLang="zh-CN" b="0" i="0" dirty="0">
                <a:solidFill>
                  <a:srgbClr val="121212"/>
                </a:solidFill>
                <a:effectLst/>
                <a:latin typeface="-apple-system"/>
              </a:rPr>
              <a:t>ASCII</a:t>
            </a:r>
            <a:r>
              <a:rPr lang="zh-CN" altLang="en-US" b="0" i="0" dirty="0">
                <a:solidFill>
                  <a:srgbClr val="121212"/>
                </a:solidFill>
                <a:effectLst/>
                <a:latin typeface="-apple-system"/>
              </a:rPr>
              <a:t>字符集中的字符编号</a:t>
            </a:r>
            <a:r>
              <a:rPr lang="en-US" altLang="zh-CN" b="0" i="0" dirty="0">
                <a:solidFill>
                  <a:srgbClr val="121212"/>
                </a:solidFill>
                <a:effectLst/>
                <a:latin typeface="-apple-system"/>
              </a:rPr>
              <a:t>(</a:t>
            </a:r>
            <a:r>
              <a:rPr lang="zh-CN" altLang="en-US" b="0" i="0" dirty="0">
                <a:solidFill>
                  <a:srgbClr val="121212"/>
                </a:solidFill>
                <a:effectLst/>
                <a:latin typeface="-apple-system"/>
              </a:rPr>
              <a:t>即码点编号</a:t>
            </a:r>
            <a:r>
              <a:rPr lang="en-US" altLang="zh-CN" b="0" i="0" dirty="0">
                <a:solidFill>
                  <a:srgbClr val="121212"/>
                </a:solidFill>
                <a:effectLst/>
                <a:latin typeface="-apple-system"/>
              </a:rPr>
              <a:t>)</a:t>
            </a:r>
            <a:r>
              <a:rPr lang="zh-CN" altLang="en-US" b="0" i="0" dirty="0">
                <a:solidFill>
                  <a:srgbClr val="121212"/>
                </a:solidFill>
                <a:effectLst/>
                <a:latin typeface="-apple-system"/>
              </a:rPr>
              <a:t>，直接以一个二进制字节写入存储设备即可，字符编号就是字符编码，中间不需要经过特别的编码算法进行字符编号到字符编码的转换计算，更不存在所谓码元序列到字节序列的转换。</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12</a:t>
            </a:fld>
            <a:endParaRPr lang="zh-CN" altLang="en-US"/>
          </a:p>
        </p:txBody>
      </p:sp>
    </p:spTree>
    <p:extLst>
      <p:ext uri="{BB962C8B-B14F-4D97-AF65-F5344CB8AC3E}">
        <p14:creationId xmlns:p14="http://schemas.microsoft.com/office/powerpoint/2010/main" val="9185387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13</a:t>
            </a:fld>
            <a:endParaRPr lang="zh-CN" altLang="en-US"/>
          </a:p>
        </p:txBody>
      </p:sp>
    </p:spTree>
    <p:extLst>
      <p:ext uri="{BB962C8B-B14F-4D97-AF65-F5344CB8AC3E}">
        <p14:creationId xmlns:p14="http://schemas.microsoft.com/office/powerpoint/2010/main" val="22832962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extLst>
                <a:ext uri="{35155182-B16C-46BC-9424-99874614C6A1}">
                  <wpsdc:indentchars xmlns:lc="http://schemas.openxmlformats.org/drawingml/2006/lockedCanvas" xmlns="" xmlns:wpsdc="http://www.wps.cn/officeDocument/2017/drawingmlCustomData" val="200" checksum="282533468"/>
                </a:ext>
              </a:extLst>
            </a:pPr>
            <a:r>
              <a:rPr lang="zh-CN" altLang="en-US" sz="1200" dirty="0">
                <a:solidFill>
                  <a:schemeClr val="tx2"/>
                </a:solidFill>
              </a:rPr>
              <a:t>这</a:t>
            </a:r>
            <a:r>
              <a:rPr lang="en-US" altLang="zh-CN" sz="1200" dirty="0">
                <a:solidFill>
                  <a:schemeClr val="tx2"/>
                </a:solidFill>
              </a:rPr>
              <a:t>15</a:t>
            </a:r>
            <a:r>
              <a:rPr lang="zh-CN" altLang="en-US" sz="1200" dirty="0">
                <a:solidFill>
                  <a:schemeClr val="tx2"/>
                </a:solidFill>
              </a:rPr>
              <a:t>个字符集大致上包括了欧洲各国所使用到的字符</a:t>
            </a:r>
            <a:r>
              <a:rPr lang="en-US" altLang="zh-CN" sz="1200" dirty="0">
                <a:solidFill>
                  <a:schemeClr val="tx2"/>
                </a:solidFill>
              </a:rPr>
              <a:t>(</a:t>
            </a:r>
            <a:r>
              <a:rPr lang="zh-CN" altLang="en-US" sz="1200" dirty="0">
                <a:solidFill>
                  <a:schemeClr val="tx2"/>
                </a:solidFill>
              </a:rPr>
              <a:t>甚至还包括一些外来语字符</a:t>
            </a:r>
            <a:r>
              <a:rPr lang="en-US" altLang="zh-CN" sz="1200" dirty="0">
                <a:solidFill>
                  <a:schemeClr val="tx2"/>
                </a:solidFill>
              </a:rPr>
              <a:t>)</a:t>
            </a:r>
            <a:r>
              <a:rPr lang="zh-CN" altLang="en-US" sz="1200" dirty="0">
                <a:solidFill>
                  <a:schemeClr val="tx2"/>
                </a:solidFill>
              </a:rPr>
              <a:t>，而且每一个字符集的补充扩展部分</a:t>
            </a:r>
            <a:r>
              <a:rPr lang="en-US" altLang="zh-CN" sz="1200" dirty="0">
                <a:solidFill>
                  <a:schemeClr val="tx2"/>
                </a:solidFill>
              </a:rPr>
              <a:t>(</a:t>
            </a:r>
            <a:r>
              <a:rPr lang="zh-CN" altLang="en-US" sz="1200" dirty="0">
                <a:solidFill>
                  <a:schemeClr val="tx2"/>
                </a:solidFill>
              </a:rPr>
              <a:t>即除了兼容</a:t>
            </a:r>
            <a:r>
              <a:rPr lang="en-US" altLang="zh-CN" sz="1200" dirty="0">
                <a:solidFill>
                  <a:schemeClr val="tx2"/>
                </a:solidFill>
              </a:rPr>
              <a:t>ASCII</a:t>
            </a:r>
            <a:r>
              <a:rPr lang="zh-CN" altLang="en-US" sz="1200" dirty="0">
                <a:solidFill>
                  <a:schemeClr val="tx2"/>
                </a:solidFill>
              </a:rPr>
              <a:t>字符之外的部分</a:t>
            </a:r>
            <a:r>
              <a:rPr lang="en-US" altLang="zh-CN" sz="1200" dirty="0">
                <a:solidFill>
                  <a:schemeClr val="tx2"/>
                </a:solidFill>
              </a:rPr>
              <a:t>)</a:t>
            </a:r>
            <a:r>
              <a:rPr lang="zh-CN" altLang="en-US" sz="1200" dirty="0">
                <a:solidFill>
                  <a:schemeClr val="tx2"/>
                </a:solidFill>
              </a:rPr>
              <a:t>都只实际使用了</a:t>
            </a:r>
            <a:r>
              <a:rPr lang="en-US" altLang="zh-CN" sz="1200" dirty="0">
                <a:solidFill>
                  <a:schemeClr val="tx2"/>
                </a:solidFill>
              </a:rPr>
              <a:t>0xA0~0xFF(</a:t>
            </a:r>
            <a:r>
              <a:rPr lang="zh-CN" altLang="en-US" sz="1200" dirty="0">
                <a:solidFill>
                  <a:schemeClr val="tx2"/>
                </a:solidFill>
              </a:rPr>
              <a:t>十进制为</a:t>
            </a:r>
            <a:r>
              <a:rPr lang="en-US" altLang="zh-CN" sz="1200" dirty="0">
                <a:solidFill>
                  <a:schemeClr val="tx2"/>
                </a:solidFill>
              </a:rPr>
              <a:t>160~255)</a:t>
            </a:r>
            <a:r>
              <a:rPr lang="zh-CN" altLang="en-US" sz="1200" dirty="0">
                <a:solidFill>
                  <a:schemeClr val="tx2"/>
                </a:solidFill>
              </a:rPr>
              <a:t>这</a:t>
            </a:r>
            <a:r>
              <a:rPr lang="en-US" altLang="zh-CN" sz="1200" dirty="0">
                <a:solidFill>
                  <a:schemeClr val="tx2"/>
                </a:solidFill>
              </a:rPr>
              <a:t>96</a:t>
            </a:r>
            <a:r>
              <a:rPr lang="zh-CN" altLang="en-US" sz="1200" dirty="0">
                <a:solidFill>
                  <a:schemeClr val="tx2"/>
                </a:solidFill>
              </a:rPr>
              <a:t>个编码。</a:t>
            </a:r>
            <a:endParaRPr lang="en-US" altLang="zh-CN" sz="1200" dirty="0">
              <a:solidFill>
                <a:schemeClr val="tx2"/>
              </a:solidFill>
            </a:endParaRPr>
          </a:p>
          <a:p>
            <a:pPr algn="l"/>
            <a:endParaRPr lang="zh-CN" altLang="en-US" b="0" i="0" dirty="0">
              <a:solidFill>
                <a:srgbClr val="121212"/>
              </a:solidFill>
              <a:effectLst/>
              <a:latin typeface="-apple-system"/>
            </a:endParaRPr>
          </a:p>
        </p:txBody>
      </p:sp>
      <p:sp>
        <p:nvSpPr>
          <p:cNvPr id="4" name="灯片编号占位符 3"/>
          <p:cNvSpPr>
            <a:spLocks noGrp="1"/>
          </p:cNvSpPr>
          <p:nvPr>
            <p:ph type="sldNum" sz="quarter" idx="5"/>
          </p:nvPr>
        </p:nvSpPr>
        <p:spPr/>
        <p:txBody>
          <a:bodyPr/>
          <a:lstStyle/>
          <a:p>
            <a:fld id="{9000E0C4-7FBC-4B2A-BCA6-30AA2B911063}" type="slidenum">
              <a:rPr lang="zh-CN" altLang="en-US" smtClean="0"/>
              <a:t>14</a:t>
            </a:fld>
            <a:endParaRPr lang="zh-CN" altLang="en-US"/>
          </a:p>
        </p:txBody>
      </p:sp>
    </p:spTree>
    <p:extLst>
      <p:ext uri="{BB962C8B-B14F-4D97-AF65-F5344CB8AC3E}">
        <p14:creationId xmlns:p14="http://schemas.microsoft.com/office/powerpoint/2010/main" val="1501056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333333"/>
                </a:solidFill>
                <a:effectLst/>
                <a:latin typeface="Helvetica Neue"/>
              </a:rPr>
              <a:t>ISO/IEC </a:t>
            </a:r>
            <a:r>
              <a:rPr lang="en-US" altLang="zh-CN" b="0" i="0" u="none" strike="noStrike" dirty="0">
                <a:solidFill>
                  <a:srgbClr val="136EC2"/>
                </a:solidFill>
                <a:effectLst/>
                <a:latin typeface="Helvetica Neue"/>
              </a:rPr>
              <a:t>8859-1</a:t>
            </a:r>
            <a:r>
              <a:rPr lang="en-US" altLang="zh-CN" b="0" i="0" dirty="0">
                <a:solidFill>
                  <a:srgbClr val="333333"/>
                </a:solidFill>
                <a:effectLst/>
                <a:latin typeface="Helvetica Neue"/>
              </a:rPr>
              <a:t> (Latin-1) - </a:t>
            </a:r>
            <a:r>
              <a:rPr lang="zh-CN" altLang="en-US" b="0" i="0" u="none" strike="noStrike" dirty="0">
                <a:solidFill>
                  <a:srgbClr val="136EC2"/>
                </a:solidFill>
                <a:effectLst/>
                <a:latin typeface="Helvetica Neue"/>
              </a:rPr>
              <a:t>西欧</a:t>
            </a:r>
            <a:r>
              <a:rPr lang="zh-CN" altLang="en-US" b="0" i="0" dirty="0">
                <a:solidFill>
                  <a:srgbClr val="333333"/>
                </a:solidFill>
                <a:effectLst/>
                <a:latin typeface="Helvetica Neue"/>
              </a:rPr>
              <a:t>语言</a:t>
            </a:r>
          </a:p>
          <a:p>
            <a:pPr algn="l"/>
            <a:r>
              <a:rPr lang="en-US" altLang="zh-CN" b="0" i="0" dirty="0">
                <a:solidFill>
                  <a:srgbClr val="333333"/>
                </a:solidFill>
                <a:effectLst/>
                <a:latin typeface="Helvetica Neue"/>
              </a:rPr>
              <a:t>ISO/IEC 8859-2 (Latin-2) - </a:t>
            </a:r>
            <a:r>
              <a:rPr lang="zh-CN" altLang="en-US" b="0" i="0" u="none" strike="noStrike" dirty="0">
                <a:solidFill>
                  <a:srgbClr val="136EC2"/>
                </a:solidFill>
                <a:effectLst/>
                <a:latin typeface="Helvetica Neue"/>
              </a:rPr>
              <a:t>中欧</a:t>
            </a:r>
            <a:r>
              <a:rPr lang="zh-CN" altLang="en-US" b="0" i="0" dirty="0">
                <a:solidFill>
                  <a:srgbClr val="333333"/>
                </a:solidFill>
                <a:effectLst/>
                <a:latin typeface="Helvetica Neue"/>
              </a:rPr>
              <a:t>语言</a:t>
            </a:r>
          </a:p>
          <a:p>
            <a:pPr algn="l"/>
            <a:r>
              <a:rPr lang="en-US" altLang="zh-CN" b="0" i="0" dirty="0">
                <a:solidFill>
                  <a:srgbClr val="333333"/>
                </a:solidFill>
                <a:effectLst/>
                <a:latin typeface="Helvetica Neue"/>
              </a:rPr>
              <a:t>ISO/IEC 8859-3 (Latin-3) - </a:t>
            </a:r>
            <a:r>
              <a:rPr lang="zh-CN" altLang="en-US" b="0" i="0" u="none" strike="noStrike" dirty="0">
                <a:solidFill>
                  <a:srgbClr val="136EC2"/>
                </a:solidFill>
                <a:effectLst/>
                <a:latin typeface="Helvetica Neue"/>
              </a:rPr>
              <a:t>南欧</a:t>
            </a:r>
            <a:r>
              <a:rPr lang="zh-CN" altLang="en-US" b="0" i="0" dirty="0">
                <a:solidFill>
                  <a:srgbClr val="333333"/>
                </a:solidFill>
                <a:effectLst/>
                <a:latin typeface="Helvetica Neue"/>
              </a:rPr>
              <a:t>语言。世界语也可用此</a:t>
            </a:r>
            <a:r>
              <a:rPr lang="zh-CN" altLang="en-US" b="0" i="0" u="none" strike="noStrike" dirty="0">
                <a:solidFill>
                  <a:srgbClr val="136EC2"/>
                </a:solidFill>
                <a:effectLst/>
                <a:latin typeface="Helvetica Neue"/>
              </a:rPr>
              <a:t>字符集</a:t>
            </a:r>
            <a:r>
              <a:rPr lang="zh-CN" altLang="en-US" b="0" i="0" dirty="0">
                <a:solidFill>
                  <a:srgbClr val="333333"/>
                </a:solidFill>
                <a:effectLst/>
                <a:latin typeface="Helvetica Neue"/>
              </a:rPr>
              <a:t>显示。</a:t>
            </a:r>
          </a:p>
          <a:p>
            <a:pPr algn="l"/>
            <a:r>
              <a:rPr lang="en-US" altLang="zh-CN" b="0" i="0" dirty="0">
                <a:solidFill>
                  <a:srgbClr val="333333"/>
                </a:solidFill>
                <a:effectLst/>
                <a:latin typeface="Helvetica Neue"/>
              </a:rPr>
              <a:t>ISO/IEC 8859-4 (Latin-4) - </a:t>
            </a:r>
            <a:r>
              <a:rPr lang="zh-CN" altLang="en-US" b="0" i="0" u="none" strike="noStrike" dirty="0">
                <a:solidFill>
                  <a:srgbClr val="136EC2"/>
                </a:solidFill>
                <a:effectLst/>
                <a:latin typeface="Helvetica Neue"/>
              </a:rPr>
              <a:t>北欧</a:t>
            </a:r>
            <a:r>
              <a:rPr lang="zh-CN" altLang="en-US" b="0" i="0" dirty="0">
                <a:solidFill>
                  <a:srgbClr val="333333"/>
                </a:solidFill>
                <a:effectLst/>
                <a:latin typeface="Helvetica Neue"/>
              </a:rPr>
              <a:t>语言</a:t>
            </a:r>
          </a:p>
          <a:p>
            <a:pPr algn="l"/>
            <a:r>
              <a:rPr lang="en-US" altLang="zh-CN" b="0" i="0" dirty="0">
                <a:solidFill>
                  <a:srgbClr val="333333"/>
                </a:solidFill>
                <a:effectLst/>
                <a:latin typeface="Helvetica Neue"/>
              </a:rPr>
              <a:t>ISO/IEC 8859-5 (Cyrillic) - </a:t>
            </a:r>
            <a:r>
              <a:rPr lang="zh-CN" altLang="en-US" b="0" i="0" dirty="0">
                <a:solidFill>
                  <a:srgbClr val="333333"/>
                </a:solidFill>
                <a:effectLst/>
                <a:latin typeface="Helvetica Neue"/>
              </a:rPr>
              <a:t>斯拉夫语言</a:t>
            </a:r>
          </a:p>
          <a:p>
            <a:pPr algn="l"/>
            <a:r>
              <a:rPr lang="en-US" altLang="zh-CN" b="0" i="0" dirty="0">
                <a:solidFill>
                  <a:srgbClr val="333333"/>
                </a:solidFill>
                <a:effectLst/>
                <a:latin typeface="Helvetica Neue"/>
              </a:rPr>
              <a:t>ISO/IEC 8859-6 (Arabic) - </a:t>
            </a:r>
            <a:r>
              <a:rPr lang="zh-CN" altLang="en-US" b="0" i="0" dirty="0">
                <a:solidFill>
                  <a:srgbClr val="333333"/>
                </a:solidFill>
                <a:effectLst/>
                <a:latin typeface="Helvetica Neue"/>
              </a:rPr>
              <a:t>阿拉伯语</a:t>
            </a:r>
          </a:p>
          <a:p>
            <a:pPr algn="l"/>
            <a:r>
              <a:rPr lang="en-US" altLang="zh-CN" b="0" i="0" dirty="0">
                <a:solidFill>
                  <a:srgbClr val="333333"/>
                </a:solidFill>
                <a:effectLst/>
                <a:latin typeface="Helvetica Neue"/>
              </a:rPr>
              <a:t>ISO/IEC 8859-7 (Greek) - </a:t>
            </a:r>
            <a:r>
              <a:rPr lang="zh-CN" altLang="en-US" b="0" i="0" dirty="0">
                <a:solidFill>
                  <a:srgbClr val="333333"/>
                </a:solidFill>
                <a:effectLst/>
                <a:latin typeface="Helvetica Neue"/>
              </a:rPr>
              <a:t>希腊语</a:t>
            </a:r>
          </a:p>
          <a:p>
            <a:r>
              <a:rPr lang="en-US" altLang="zh-CN" b="0" i="0" dirty="0">
                <a:solidFill>
                  <a:srgbClr val="333333"/>
                </a:solidFill>
                <a:effectLst/>
                <a:latin typeface="Helvetica Neue"/>
              </a:rPr>
              <a:t>ISO/IEC 8859-8 (Hebrew) - </a:t>
            </a:r>
            <a:r>
              <a:rPr lang="zh-CN" altLang="en-US" b="0" i="0" dirty="0">
                <a:solidFill>
                  <a:srgbClr val="333333"/>
                </a:solidFill>
                <a:effectLst/>
                <a:latin typeface="Helvetica Neue"/>
              </a:rPr>
              <a:t>希伯来语</a:t>
            </a:r>
            <a:r>
              <a:rPr lang="en-US" altLang="zh-CN" b="0" i="0" dirty="0">
                <a:solidFill>
                  <a:srgbClr val="333333"/>
                </a:solidFill>
                <a:effectLst/>
                <a:latin typeface="Helvetica Neue"/>
              </a:rPr>
              <a:t>(</a:t>
            </a:r>
            <a:r>
              <a:rPr lang="zh-CN" altLang="en-US" b="0" i="0" dirty="0">
                <a:solidFill>
                  <a:srgbClr val="333333"/>
                </a:solidFill>
                <a:effectLst/>
                <a:latin typeface="Helvetica Neue"/>
              </a:rPr>
              <a:t>视觉顺序</a:t>
            </a:r>
            <a:r>
              <a:rPr lang="en-US" altLang="zh-CN" dirty="0">
                <a:solidFill>
                  <a:srgbClr val="333333"/>
                </a:solidFill>
                <a:latin typeface="Helvetica Neue"/>
              </a:rPr>
              <a:t>)	ISO 8859-8-I - </a:t>
            </a:r>
            <a:r>
              <a:rPr lang="zh-CN" altLang="en-US" dirty="0">
                <a:solidFill>
                  <a:srgbClr val="333333"/>
                </a:solidFill>
                <a:latin typeface="Helvetica Neue"/>
              </a:rPr>
              <a:t>希伯来语</a:t>
            </a:r>
            <a:r>
              <a:rPr lang="en-US" altLang="zh-CN" dirty="0">
                <a:solidFill>
                  <a:srgbClr val="333333"/>
                </a:solidFill>
                <a:latin typeface="Helvetica Neue"/>
              </a:rPr>
              <a:t>(</a:t>
            </a:r>
            <a:r>
              <a:rPr lang="zh-CN" altLang="en-US" dirty="0">
                <a:solidFill>
                  <a:srgbClr val="333333"/>
                </a:solidFill>
                <a:latin typeface="Helvetica Neue"/>
              </a:rPr>
              <a:t>逻辑顺序</a:t>
            </a:r>
            <a:r>
              <a:rPr lang="en-US" altLang="zh-CN" dirty="0">
                <a:solidFill>
                  <a:srgbClr val="333333"/>
                </a:solidFill>
                <a:latin typeface="Helvetica Neue"/>
              </a:rPr>
              <a:t>)</a:t>
            </a:r>
            <a:endParaRPr lang="en-US" altLang="zh-CN" b="0" i="0" dirty="0">
              <a:solidFill>
                <a:srgbClr val="333333"/>
              </a:solidFill>
              <a:effectLst/>
              <a:latin typeface="Helvetica Neue"/>
            </a:endParaRPr>
          </a:p>
          <a:p>
            <a:pPr algn="l"/>
            <a:r>
              <a:rPr lang="en-US" altLang="zh-CN" b="0" i="0" u="none" strike="noStrike" dirty="0">
                <a:solidFill>
                  <a:srgbClr val="136EC2"/>
                </a:solidFill>
                <a:effectLst/>
                <a:latin typeface="Helvetica Neue"/>
              </a:rPr>
              <a:t>ISO/IEC 8859-9</a:t>
            </a:r>
            <a:r>
              <a:rPr lang="en-US" altLang="zh-CN" b="0" i="0" dirty="0">
                <a:solidFill>
                  <a:srgbClr val="333333"/>
                </a:solidFill>
                <a:effectLst/>
                <a:latin typeface="Helvetica Neue"/>
              </a:rPr>
              <a:t> (Latin-5 </a:t>
            </a:r>
            <a:r>
              <a:rPr lang="zh-CN" altLang="en-US" b="0" i="0" dirty="0">
                <a:solidFill>
                  <a:srgbClr val="333333"/>
                </a:solidFill>
                <a:effectLst/>
                <a:latin typeface="Helvetica Neue"/>
              </a:rPr>
              <a:t>或 </a:t>
            </a:r>
            <a:r>
              <a:rPr lang="en-US" altLang="zh-CN" b="0" i="0" dirty="0">
                <a:solidFill>
                  <a:srgbClr val="333333"/>
                </a:solidFill>
                <a:effectLst/>
                <a:latin typeface="Helvetica Neue"/>
              </a:rPr>
              <a:t>Turkish) - </a:t>
            </a:r>
            <a:r>
              <a:rPr lang="zh-CN" altLang="en-US" b="0" i="0" dirty="0">
                <a:solidFill>
                  <a:srgbClr val="333333"/>
                </a:solidFill>
                <a:effectLst/>
                <a:latin typeface="Helvetica Neue"/>
              </a:rPr>
              <a:t>它把</a:t>
            </a:r>
            <a:r>
              <a:rPr lang="en-US" altLang="zh-CN" b="0" i="0" dirty="0">
                <a:solidFill>
                  <a:srgbClr val="333333"/>
                </a:solidFill>
                <a:effectLst/>
                <a:latin typeface="Helvetica Neue"/>
              </a:rPr>
              <a:t>Latin-1</a:t>
            </a:r>
            <a:r>
              <a:rPr lang="zh-CN" altLang="en-US" b="0" i="0" dirty="0">
                <a:solidFill>
                  <a:srgbClr val="333333"/>
                </a:solidFill>
                <a:effectLst/>
                <a:latin typeface="Helvetica Neue"/>
              </a:rPr>
              <a:t>的冰岛语字母换走，加入</a:t>
            </a:r>
            <a:r>
              <a:rPr lang="zh-CN" altLang="en-US" b="0" i="0" u="none" strike="noStrike" dirty="0">
                <a:solidFill>
                  <a:srgbClr val="136EC2"/>
                </a:solidFill>
                <a:effectLst/>
                <a:latin typeface="Helvetica Neue"/>
              </a:rPr>
              <a:t>土耳其语字母</a:t>
            </a:r>
            <a:r>
              <a:rPr lang="zh-CN" altLang="en-US" b="0" i="0" dirty="0">
                <a:solidFill>
                  <a:srgbClr val="333333"/>
                </a:solidFill>
                <a:effectLst/>
                <a:latin typeface="Helvetica Neue"/>
              </a:rPr>
              <a:t>。</a:t>
            </a:r>
          </a:p>
          <a:p>
            <a:pPr algn="l"/>
            <a:r>
              <a:rPr lang="en-US" altLang="zh-CN" b="0" i="0" dirty="0">
                <a:solidFill>
                  <a:srgbClr val="333333"/>
                </a:solidFill>
                <a:effectLst/>
                <a:latin typeface="Helvetica Neue"/>
              </a:rPr>
              <a:t>ISO/IEC 8859-10 (Latin-6 </a:t>
            </a:r>
            <a:r>
              <a:rPr lang="zh-CN" altLang="en-US" b="0" i="0" dirty="0">
                <a:solidFill>
                  <a:srgbClr val="333333"/>
                </a:solidFill>
                <a:effectLst/>
                <a:latin typeface="Helvetica Neue"/>
              </a:rPr>
              <a:t>或 </a:t>
            </a:r>
            <a:r>
              <a:rPr lang="en-US" altLang="zh-CN" b="0" i="0" dirty="0">
                <a:solidFill>
                  <a:srgbClr val="333333"/>
                </a:solidFill>
                <a:effectLst/>
                <a:latin typeface="Helvetica Neue"/>
              </a:rPr>
              <a:t>Nordic) - </a:t>
            </a:r>
            <a:r>
              <a:rPr lang="zh-CN" altLang="en-US" b="0" i="0" u="none" strike="noStrike" dirty="0">
                <a:solidFill>
                  <a:srgbClr val="136EC2"/>
                </a:solidFill>
                <a:effectLst/>
                <a:latin typeface="Helvetica Neue"/>
              </a:rPr>
              <a:t>北日耳曼语支</a:t>
            </a:r>
            <a:r>
              <a:rPr lang="zh-CN" altLang="en-US" b="0" i="0" dirty="0">
                <a:solidFill>
                  <a:srgbClr val="333333"/>
                </a:solidFill>
                <a:effectLst/>
                <a:latin typeface="Helvetica Neue"/>
              </a:rPr>
              <a:t>，用来代替</a:t>
            </a:r>
            <a:r>
              <a:rPr lang="en-US" altLang="zh-CN" b="0" i="0" dirty="0">
                <a:solidFill>
                  <a:srgbClr val="333333"/>
                </a:solidFill>
                <a:effectLst/>
                <a:latin typeface="Helvetica Neue"/>
              </a:rPr>
              <a:t>Latin-4</a:t>
            </a:r>
            <a:r>
              <a:rPr lang="zh-CN" altLang="en-US" b="0" i="0" dirty="0">
                <a:solidFill>
                  <a:srgbClr val="333333"/>
                </a:solidFill>
                <a:effectLst/>
                <a:latin typeface="Helvetica Neue"/>
              </a:rPr>
              <a:t>。</a:t>
            </a:r>
          </a:p>
          <a:p>
            <a:pPr algn="l"/>
            <a:r>
              <a:rPr lang="en-US" altLang="zh-CN" b="0" i="0" dirty="0">
                <a:solidFill>
                  <a:srgbClr val="333333"/>
                </a:solidFill>
                <a:effectLst/>
                <a:latin typeface="Helvetica Neue"/>
              </a:rPr>
              <a:t>ISO/IEC 8859-11 (Thai) - </a:t>
            </a:r>
            <a:r>
              <a:rPr lang="zh-CN" altLang="en-US" b="0" i="0" dirty="0">
                <a:solidFill>
                  <a:srgbClr val="333333"/>
                </a:solidFill>
                <a:effectLst/>
                <a:latin typeface="Helvetica Neue"/>
              </a:rPr>
              <a:t>泰语，从</a:t>
            </a:r>
            <a:r>
              <a:rPr lang="zh-CN" altLang="en-US" b="0" i="0" u="none" strike="noStrike" dirty="0">
                <a:solidFill>
                  <a:srgbClr val="136EC2"/>
                </a:solidFill>
                <a:effectLst/>
                <a:latin typeface="Helvetica Neue"/>
              </a:rPr>
              <a:t>泰国</a:t>
            </a:r>
            <a:r>
              <a:rPr lang="zh-CN" altLang="en-US" b="0" i="0" dirty="0">
                <a:solidFill>
                  <a:srgbClr val="333333"/>
                </a:solidFill>
                <a:effectLst/>
                <a:latin typeface="Helvetica Neue"/>
              </a:rPr>
              <a:t>的 </a:t>
            </a:r>
            <a:r>
              <a:rPr lang="en-US" altLang="zh-CN" b="0" i="0" dirty="0">
                <a:solidFill>
                  <a:srgbClr val="333333"/>
                </a:solidFill>
                <a:effectLst/>
                <a:latin typeface="Helvetica Neue"/>
              </a:rPr>
              <a:t>TIS620 </a:t>
            </a:r>
            <a:r>
              <a:rPr lang="zh-CN" altLang="en-US" b="0" i="0" dirty="0">
                <a:solidFill>
                  <a:srgbClr val="333333"/>
                </a:solidFill>
                <a:effectLst/>
                <a:latin typeface="Helvetica Neue"/>
              </a:rPr>
              <a:t>标准字集演化而来。</a:t>
            </a:r>
          </a:p>
          <a:p>
            <a:pPr algn="l"/>
            <a:r>
              <a:rPr lang="en-US" altLang="zh-CN" b="0" i="0" dirty="0">
                <a:solidFill>
                  <a:srgbClr val="333333"/>
                </a:solidFill>
                <a:effectLst/>
                <a:latin typeface="Helvetica Neue"/>
              </a:rPr>
              <a:t>ISO/IEC 8859-13 (Latin-7 </a:t>
            </a:r>
            <a:r>
              <a:rPr lang="zh-CN" altLang="en-US" b="0" i="0" dirty="0">
                <a:solidFill>
                  <a:srgbClr val="333333"/>
                </a:solidFill>
                <a:effectLst/>
                <a:latin typeface="Helvetica Neue"/>
              </a:rPr>
              <a:t>或 </a:t>
            </a:r>
            <a:r>
              <a:rPr lang="en-US" altLang="zh-CN" b="0" i="0" dirty="0">
                <a:solidFill>
                  <a:srgbClr val="333333"/>
                </a:solidFill>
                <a:effectLst/>
                <a:latin typeface="Helvetica Neue"/>
              </a:rPr>
              <a:t>Baltic Rim) - </a:t>
            </a:r>
            <a:r>
              <a:rPr lang="zh-CN" altLang="en-US" b="0" i="0" dirty="0">
                <a:solidFill>
                  <a:srgbClr val="333333"/>
                </a:solidFill>
                <a:effectLst/>
                <a:latin typeface="Helvetica Neue"/>
              </a:rPr>
              <a:t>波罗的语族</a:t>
            </a:r>
          </a:p>
          <a:p>
            <a:pPr algn="l"/>
            <a:r>
              <a:rPr lang="en-US" altLang="zh-CN" b="0" i="0" dirty="0">
                <a:solidFill>
                  <a:srgbClr val="333333"/>
                </a:solidFill>
                <a:effectLst/>
                <a:latin typeface="Helvetica Neue"/>
              </a:rPr>
              <a:t>ISO/IEC 8859-14 (Latin-8 </a:t>
            </a:r>
            <a:r>
              <a:rPr lang="zh-CN" altLang="en-US" b="0" i="0" dirty="0">
                <a:solidFill>
                  <a:srgbClr val="333333"/>
                </a:solidFill>
                <a:effectLst/>
                <a:latin typeface="Helvetica Neue"/>
              </a:rPr>
              <a:t>或 </a:t>
            </a:r>
            <a:r>
              <a:rPr lang="en-US" altLang="zh-CN" b="0" i="0" dirty="0">
                <a:solidFill>
                  <a:srgbClr val="333333"/>
                </a:solidFill>
                <a:effectLst/>
                <a:latin typeface="Helvetica Neue"/>
              </a:rPr>
              <a:t>Celtic) - </a:t>
            </a:r>
            <a:r>
              <a:rPr lang="zh-CN" altLang="en-US" b="0" i="0" u="none" strike="noStrike" dirty="0">
                <a:solidFill>
                  <a:srgbClr val="136EC2"/>
                </a:solidFill>
                <a:effectLst/>
                <a:latin typeface="Helvetica Neue"/>
              </a:rPr>
              <a:t>凯尔特语族</a:t>
            </a:r>
            <a:endParaRPr lang="zh-CN" altLang="en-US" b="0" i="0" dirty="0">
              <a:solidFill>
                <a:srgbClr val="333333"/>
              </a:solidFill>
              <a:effectLst/>
              <a:latin typeface="Helvetica Neue"/>
            </a:endParaRPr>
          </a:p>
          <a:p>
            <a:pPr algn="l"/>
            <a:r>
              <a:rPr lang="en-US" altLang="zh-CN" b="0" i="0" dirty="0">
                <a:solidFill>
                  <a:srgbClr val="333333"/>
                </a:solidFill>
                <a:effectLst/>
                <a:latin typeface="Helvetica Neue"/>
              </a:rPr>
              <a:t>ISO/IEC 8859-15 (Latin-9) - </a:t>
            </a:r>
            <a:r>
              <a:rPr lang="zh-CN" altLang="en-US" b="0" i="0" dirty="0">
                <a:solidFill>
                  <a:srgbClr val="333333"/>
                </a:solidFill>
                <a:effectLst/>
                <a:latin typeface="Helvetica Neue"/>
              </a:rPr>
              <a:t>西欧语言，加入</a:t>
            </a:r>
            <a:r>
              <a:rPr lang="en-US" altLang="zh-CN" b="0" i="0" dirty="0">
                <a:solidFill>
                  <a:srgbClr val="333333"/>
                </a:solidFill>
                <a:effectLst/>
                <a:latin typeface="Helvetica Neue"/>
              </a:rPr>
              <a:t>Latin-1</a:t>
            </a:r>
            <a:r>
              <a:rPr lang="zh-CN" altLang="en-US" b="0" i="0" dirty="0">
                <a:solidFill>
                  <a:srgbClr val="333333"/>
                </a:solidFill>
                <a:effectLst/>
                <a:latin typeface="Helvetica Neue"/>
              </a:rPr>
              <a:t>欠缺的芬兰语字母和大写法语重音字母，以及欧元€符号。</a:t>
            </a:r>
          </a:p>
          <a:p>
            <a:pPr algn="l"/>
            <a:r>
              <a:rPr lang="en-US" altLang="zh-CN" b="0" i="0" dirty="0">
                <a:solidFill>
                  <a:srgbClr val="333333"/>
                </a:solidFill>
                <a:effectLst/>
                <a:latin typeface="Helvetica Neue"/>
              </a:rPr>
              <a:t>ISO/IEC 8859-16 (Latin-10) - </a:t>
            </a:r>
            <a:r>
              <a:rPr lang="zh-CN" altLang="en-US" b="0" i="0" u="none" strike="noStrike" dirty="0">
                <a:solidFill>
                  <a:srgbClr val="136EC2"/>
                </a:solidFill>
                <a:effectLst/>
                <a:latin typeface="Helvetica Neue"/>
              </a:rPr>
              <a:t>东南欧</a:t>
            </a:r>
            <a:r>
              <a:rPr lang="zh-CN" altLang="en-US" b="0" i="0" dirty="0">
                <a:solidFill>
                  <a:srgbClr val="333333"/>
                </a:solidFill>
                <a:effectLst/>
                <a:latin typeface="Helvetica Neue"/>
              </a:rPr>
              <a:t>语言。主要供罗马尼亚语使用，并加入欧元符号。</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15</a:t>
            </a:fld>
            <a:endParaRPr lang="zh-CN" altLang="en-US"/>
          </a:p>
        </p:txBody>
      </p:sp>
    </p:spTree>
    <p:extLst>
      <p:ext uri="{BB962C8B-B14F-4D97-AF65-F5344CB8AC3E}">
        <p14:creationId xmlns:p14="http://schemas.microsoft.com/office/powerpoint/2010/main" val="457712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333333"/>
                </a:solidFill>
                <a:effectLst/>
                <a:latin typeface="Helvetica Neue"/>
              </a:rPr>
              <a:t>ISO/IEC </a:t>
            </a:r>
            <a:r>
              <a:rPr lang="en-US" altLang="zh-CN" b="0" i="0" u="none" strike="noStrike" dirty="0">
                <a:solidFill>
                  <a:srgbClr val="136EC2"/>
                </a:solidFill>
                <a:effectLst/>
                <a:latin typeface="Helvetica Neue"/>
              </a:rPr>
              <a:t>8859-1</a:t>
            </a:r>
            <a:r>
              <a:rPr lang="en-US" altLang="zh-CN" b="0" i="0" dirty="0">
                <a:solidFill>
                  <a:srgbClr val="333333"/>
                </a:solidFill>
                <a:effectLst/>
                <a:latin typeface="Helvetica Neue"/>
              </a:rPr>
              <a:t> (Latin-1) - </a:t>
            </a:r>
            <a:r>
              <a:rPr lang="zh-CN" altLang="en-US" b="0" i="0" u="none" strike="noStrike" dirty="0">
                <a:solidFill>
                  <a:srgbClr val="136EC2"/>
                </a:solidFill>
                <a:effectLst/>
                <a:latin typeface="Helvetica Neue"/>
              </a:rPr>
              <a:t>西欧</a:t>
            </a:r>
            <a:r>
              <a:rPr lang="zh-CN" altLang="en-US" b="0" i="0" dirty="0">
                <a:solidFill>
                  <a:srgbClr val="333333"/>
                </a:solidFill>
                <a:effectLst/>
                <a:latin typeface="Helvetica Neue"/>
              </a:rPr>
              <a:t>语言</a:t>
            </a:r>
          </a:p>
          <a:p>
            <a:pPr algn="l"/>
            <a:r>
              <a:rPr lang="en-US" altLang="zh-CN" b="0" i="0" dirty="0">
                <a:solidFill>
                  <a:srgbClr val="333333"/>
                </a:solidFill>
                <a:effectLst/>
                <a:latin typeface="Helvetica Neue"/>
              </a:rPr>
              <a:t>ISO/IEC 8859-2 (Latin-2) - </a:t>
            </a:r>
            <a:r>
              <a:rPr lang="zh-CN" altLang="en-US" b="0" i="0" u="none" strike="noStrike" dirty="0">
                <a:solidFill>
                  <a:srgbClr val="136EC2"/>
                </a:solidFill>
                <a:effectLst/>
                <a:latin typeface="Helvetica Neue"/>
              </a:rPr>
              <a:t>中欧</a:t>
            </a:r>
            <a:r>
              <a:rPr lang="zh-CN" altLang="en-US" b="0" i="0" dirty="0">
                <a:solidFill>
                  <a:srgbClr val="333333"/>
                </a:solidFill>
                <a:effectLst/>
                <a:latin typeface="Helvetica Neue"/>
              </a:rPr>
              <a:t>语言</a:t>
            </a:r>
          </a:p>
          <a:p>
            <a:pPr algn="l"/>
            <a:r>
              <a:rPr lang="en-US" altLang="zh-CN" b="0" i="0" dirty="0">
                <a:solidFill>
                  <a:srgbClr val="333333"/>
                </a:solidFill>
                <a:effectLst/>
                <a:latin typeface="Helvetica Neue"/>
              </a:rPr>
              <a:t>ISO/IEC 8859-3 (Latin-3) - </a:t>
            </a:r>
            <a:r>
              <a:rPr lang="zh-CN" altLang="en-US" b="0" i="0" u="none" strike="noStrike" dirty="0">
                <a:solidFill>
                  <a:srgbClr val="136EC2"/>
                </a:solidFill>
                <a:effectLst/>
                <a:latin typeface="Helvetica Neue"/>
              </a:rPr>
              <a:t>南欧</a:t>
            </a:r>
            <a:r>
              <a:rPr lang="zh-CN" altLang="en-US" b="0" i="0" dirty="0">
                <a:solidFill>
                  <a:srgbClr val="333333"/>
                </a:solidFill>
                <a:effectLst/>
                <a:latin typeface="Helvetica Neue"/>
              </a:rPr>
              <a:t>语言。世界语也可用此</a:t>
            </a:r>
            <a:r>
              <a:rPr lang="zh-CN" altLang="en-US" b="0" i="0" u="none" strike="noStrike" dirty="0">
                <a:solidFill>
                  <a:srgbClr val="136EC2"/>
                </a:solidFill>
                <a:effectLst/>
                <a:latin typeface="Helvetica Neue"/>
              </a:rPr>
              <a:t>字符集</a:t>
            </a:r>
            <a:r>
              <a:rPr lang="zh-CN" altLang="en-US" b="0" i="0" dirty="0">
                <a:solidFill>
                  <a:srgbClr val="333333"/>
                </a:solidFill>
                <a:effectLst/>
                <a:latin typeface="Helvetica Neue"/>
              </a:rPr>
              <a:t>显示。</a:t>
            </a:r>
          </a:p>
          <a:p>
            <a:pPr algn="l"/>
            <a:r>
              <a:rPr lang="en-US" altLang="zh-CN" b="0" i="0" dirty="0">
                <a:solidFill>
                  <a:srgbClr val="333333"/>
                </a:solidFill>
                <a:effectLst/>
                <a:latin typeface="Helvetica Neue"/>
              </a:rPr>
              <a:t>ISO/IEC 8859-4 (Latin-4) - </a:t>
            </a:r>
            <a:r>
              <a:rPr lang="zh-CN" altLang="en-US" b="0" i="0" u="none" strike="noStrike" dirty="0">
                <a:solidFill>
                  <a:srgbClr val="136EC2"/>
                </a:solidFill>
                <a:effectLst/>
                <a:latin typeface="Helvetica Neue"/>
              </a:rPr>
              <a:t>北欧</a:t>
            </a:r>
            <a:r>
              <a:rPr lang="zh-CN" altLang="en-US" b="0" i="0" dirty="0">
                <a:solidFill>
                  <a:srgbClr val="333333"/>
                </a:solidFill>
                <a:effectLst/>
                <a:latin typeface="Helvetica Neue"/>
              </a:rPr>
              <a:t>语言</a:t>
            </a:r>
          </a:p>
          <a:p>
            <a:pPr algn="l"/>
            <a:r>
              <a:rPr lang="en-US" altLang="zh-CN" b="0" i="0" dirty="0">
                <a:solidFill>
                  <a:srgbClr val="333333"/>
                </a:solidFill>
                <a:effectLst/>
                <a:latin typeface="Helvetica Neue"/>
              </a:rPr>
              <a:t>ISO/IEC 8859-5 (Cyrillic) - </a:t>
            </a:r>
            <a:r>
              <a:rPr lang="zh-CN" altLang="en-US" b="0" i="0" dirty="0">
                <a:solidFill>
                  <a:srgbClr val="333333"/>
                </a:solidFill>
                <a:effectLst/>
                <a:latin typeface="Helvetica Neue"/>
              </a:rPr>
              <a:t>斯拉夫语言</a:t>
            </a:r>
          </a:p>
          <a:p>
            <a:pPr algn="l"/>
            <a:r>
              <a:rPr lang="en-US" altLang="zh-CN" b="0" i="0" dirty="0">
                <a:solidFill>
                  <a:srgbClr val="333333"/>
                </a:solidFill>
                <a:effectLst/>
                <a:latin typeface="Helvetica Neue"/>
              </a:rPr>
              <a:t>ISO/IEC 8859-6 (Arabic) - </a:t>
            </a:r>
            <a:r>
              <a:rPr lang="zh-CN" altLang="en-US" b="0" i="0" dirty="0">
                <a:solidFill>
                  <a:srgbClr val="333333"/>
                </a:solidFill>
                <a:effectLst/>
                <a:latin typeface="Helvetica Neue"/>
              </a:rPr>
              <a:t>阿拉伯语</a:t>
            </a:r>
          </a:p>
          <a:p>
            <a:pPr algn="l"/>
            <a:r>
              <a:rPr lang="en-US" altLang="zh-CN" b="0" i="0" dirty="0">
                <a:solidFill>
                  <a:srgbClr val="333333"/>
                </a:solidFill>
                <a:effectLst/>
                <a:latin typeface="Helvetica Neue"/>
              </a:rPr>
              <a:t>ISO/IEC 8859-7 (Greek) - </a:t>
            </a:r>
            <a:r>
              <a:rPr lang="zh-CN" altLang="en-US" b="0" i="0" dirty="0">
                <a:solidFill>
                  <a:srgbClr val="333333"/>
                </a:solidFill>
                <a:effectLst/>
                <a:latin typeface="Helvetica Neue"/>
              </a:rPr>
              <a:t>希腊语</a:t>
            </a:r>
          </a:p>
          <a:p>
            <a:r>
              <a:rPr lang="en-US" altLang="zh-CN" b="0" i="0" dirty="0">
                <a:solidFill>
                  <a:srgbClr val="333333"/>
                </a:solidFill>
                <a:effectLst/>
                <a:latin typeface="Helvetica Neue"/>
              </a:rPr>
              <a:t>ISO/IEC 8859-8 (Hebrew) - </a:t>
            </a:r>
            <a:r>
              <a:rPr lang="zh-CN" altLang="en-US" b="0" i="0" dirty="0">
                <a:solidFill>
                  <a:srgbClr val="333333"/>
                </a:solidFill>
                <a:effectLst/>
                <a:latin typeface="Helvetica Neue"/>
              </a:rPr>
              <a:t>希伯来语</a:t>
            </a:r>
            <a:r>
              <a:rPr lang="en-US" altLang="zh-CN" b="0" i="0" dirty="0">
                <a:solidFill>
                  <a:srgbClr val="333333"/>
                </a:solidFill>
                <a:effectLst/>
                <a:latin typeface="Helvetica Neue"/>
              </a:rPr>
              <a:t>(</a:t>
            </a:r>
            <a:r>
              <a:rPr lang="zh-CN" altLang="en-US" b="0" i="0" dirty="0">
                <a:solidFill>
                  <a:srgbClr val="333333"/>
                </a:solidFill>
                <a:effectLst/>
                <a:latin typeface="Helvetica Neue"/>
              </a:rPr>
              <a:t>视觉顺序</a:t>
            </a:r>
            <a:r>
              <a:rPr lang="en-US" altLang="zh-CN" dirty="0">
                <a:solidFill>
                  <a:srgbClr val="333333"/>
                </a:solidFill>
                <a:latin typeface="Helvetica Neue"/>
              </a:rPr>
              <a:t>)	ISO 8859-8-I - </a:t>
            </a:r>
            <a:r>
              <a:rPr lang="zh-CN" altLang="en-US" dirty="0">
                <a:solidFill>
                  <a:srgbClr val="333333"/>
                </a:solidFill>
                <a:latin typeface="Helvetica Neue"/>
              </a:rPr>
              <a:t>希伯来语</a:t>
            </a:r>
            <a:r>
              <a:rPr lang="en-US" altLang="zh-CN" dirty="0">
                <a:solidFill>
                  <a:srgbClr val="333333"/>
                </a:solidFill>
                <a:latin typeface="Helvetica Neue"/>
              </a:rPr>
              <a:t>(</a:t>
            </a:r>
            <a:r>
              <a:rPr lang="zh-CN" altLang="en-US" dirty="0">
                <a:solidFill>
                  <a:srgbClr val="333333"/>
                </a:solidFill>
                <a:latin typeface="Helvetica Neue"/>
              </a:rPr>
              <a:t>逻辑顺序</a:t>
            </a:r>
            <a:r>
              <a:rPr lang="en-US" altLang="zh-CN" dirty="0">
                <a:solidFill>
                  <a:srgbClr val="333333"/>
                </a:solidFill>
                <a:latin typeface="Helvetica Neue"/>
              </a:rPr>
              <a:t>)</a:t>
            </a:r>
            <a:endParaRPr lang="en-US" altLang="zh-CN" b="0" i="0" dirty="0">
              <a:solidFill>
                <a:srgbClr val="333333"/>
              </a:solidFill>
              <a:effectLst/>
              <a:latin typeface="Helvetica Neue"/>
            </a:endParaRPr>
          </a:p>
          <a:p>
            <a:pPr algn="l"/>
            <a:r>
              <a:rPr lang="en-US" altLang="zh-CN" b="0" i="0" u="none" strike="noStrike" dirty="0">
                <a:solidFill>
                  <a:srgbClr val="136EC2"/>
                </a:solidFill>
                <a:effectLst/>
                <a:latin typeface="Helvetica Neue"/>
              </a:rPr>
              <a:t>ISO/IEC 8859-9</a:t>
            </a:r>
            <a:r>
              <a:rPr lang="en-US" altLang="zh-CN" b="0" i="0" dirty="0">
                <a:solidFill>
                  <a:srgbClr val="333333"/>
                </a:solidFill>
                <a:effectLst/>
                <a:latin typeface="Helvetica Neue"/>
              </a:rPr>
              <a:t> (Latin-5 </a:t>
            </a:r>
            <a:r>
              <a:rPr lang="zh-CN" altLang="en-US" b="0" i="0" dirty="0">
                <a:solidFill>
                  <a:srgbClr val="333333"/>
                </a:solidFill>
                <a:effectLst/>
                <a:latin typeface="Helvetica Neue"/>
              </a:rPr>
              <a:t>或 </a:t>
            </a:r>
            <a:r>
              <a:rPr lang="en-US" altLang="zh-CN" b="0" i="0" dirty="0">
                <a:solidFill>
                  <a:srgbClr val="333333"/>
                </a:solidFill>
                <a:effectLst/>
                <a:latin typeface="Helvetica Neue"/>
              </a:rPr>
              <a:t>Turkish) - </a:t>
            </a:r>
            <a:r>
              <a:rPr lang="zh-CN" altLang="en-US" b="0" i="0" dirty="0">
                <a:solidFill>
                  <a:srgbClr val="333333"/>
                </a:solidFill>
                <a:effectLst/>
                <a:latin typeface="Helvetica Neue"/>
              </a:rPr>
              <a:t>它把</a:t>
            </a:r>
            <a:r>
              <a:rPr lang="en-US" altLang="zh-CN" b="0" i="0" dirty="0">
                <a:solidFill>
                  <a:srgbClr val="333333"/>
                </a:solidFill>
                <a:effectLst/>
                <a:latin typeface="Helvetica Neue"/>
              </a:rPr>
              <a:t>Latin-1</a:t>
            </a:r>
            <a:r>
              <a:rPr lang="zh-CN" altLang="en-US" b="0" i="0" dirty="0">
                <a:solidFill>
                  <a:srgbClr val="333333"/>
                </a:solidFill>
                <a:effectLst/>
                <a:latin typeface="Helvetica Neue"/>
              </a:rPr>
              <a:t>的冰岛语字母换走，加入</a:t>
            </a:r>
            <a:r>
              <a:rPr lang="zh-CN" altLang="en-US" b="0" i="0" u="none" strike="noStrike" dirty="0">
                <a:solidFill>
                  <a:srgbClr val="136EC2"/>
                </a:solidFill>
                <a:effectLst/>
                <a:latin typeface="Helvetica Neue"/>
              </a:rPr>
              <a:t>土耳其语字母</a:t>
            </a:r>
            <a:r>
              <a:rPr lang="zh-CN" altLang="en-US" b="0" i="0" dirty="0">
                <a:solidFill>
                  <a:srgbClr val="333333"/>
                </a:solidFill>
                <a:effectLst/>
                <a:latin typeface="Helvetica Neue"/>
              </a:rPr>
              <a:t>。</a:t>
            </a:r>
          </a:p>
          <a:p>
            <a:pPr algn="l"/>
            <a:r>
              <a:rPr lang="en-US" altLang="zh-CN" b="0" i="0" dirty="0">
                <a:solidFill>
                  <a:srgbClr val="333333"/>
                </a:solidFill>
                <a:effectLst/>
                <a:latin typeface="Helvetica Neue"/>
              </a:rPr>
              <a:t>ISO/IEC 8859-10 (Latin-6 </a:t>
            </a:r>
            <a:r>
              <a:rPr lang="zh-CN" altLang="en-US" b="0" i="0" dirty="0">
                <a:solidFill>
                  <a:srgbClr val="333333"/>
                </a:solidFill>
                <a:effectLst/>
                <a:latin typeface="Helvetica Neue"/>
              </a:rPr>
              <a:t>或 </a:t>
            </a:r>
            <a:r>
              <a:rPr lang="en-US" altLang="zh-CN" b="0" i="0" dirty="0">
                <a:solidFill>
                  <a:srgbClr val="333333"/>
                </a:solidFill>
                <a:effectLst/>
                <a:latin typeface="Helvetica Neue"/>
              </a:rPr>
              <a:t>Nordic) - </a:t>
            </a:r>
            <a:r>
              <a:rPr lang="zh-CN" altLang="en-US" b="0" i="0" u="none" strike="noStrike" dirty="0">
                <a:solidFill>
                  <a:srgbClr val="136EC2"/>
                </a:solidFill>
                <a:effectLst/>
                <a:latin typeface="Helvetica Neue"/>
              </a:rPr>
              <a:t>北日耳曼语支</a:t>
            </a:r>
            <a:r>
              <a:rPr lang="zh-CN" altLang="en-US" b="0" i="0" dirty="0">
                <a:solidFill>
                  <a:srgbClr val="333333"/>
                </a:solidFill>
                <a:effectLst/>
                <a:latin typeface="Helvetica Neue"/>
              </a:rPr>
              <a:t>，用来代替</a:t>
            </a:r>
            <a:r>
              <a:rPr lang="en-US" altLang="zh-CN" b="0" i="0" dirty="0">
                <a:solidFill>
                  <a:srgbClr val="333333"/>
                </a:solidFill>
                <a:effectLst/>
                <a:latin typeface="Helvetica Neue"/>
              </a:rPr>
              <a:t>Latin-4</a:t>
            </a:r>
            <a:r>
              <a:rPr lang="zh-CN" altLang="en-US" b="0" i="0" dirty="0">
                <a:solidFill>
                  <a:srgbClr val="333333"/>
                </a:solidFill>
                <a:effectLst/>
                <a:latin typeface="Helvetica Neue"/>
              </a:rPr>
              <a:t>。</a:t>
            </a:r>
          </a:p>
          <a:p>
            <a:pPr algn="l"/>
            <a:r>
              <a:rPr lang="en-US" altLang="zh-CN" b="0" i="0" dirty="0">
                <a:solidFill>
                  <a:srgbClr val="333333"/>
                </a:solidFill>
                <a:effectLst/>
                <a:latin typeface="Helvetica Neue"/>
              </a:rPr>
              <a:t>ISO/IEC 8859-11 (Thai) - </a:t>
            </a:r>
            <a:r>
              <a:rPr lang="zh-CN" altLang="en-US" b="0" i="0" dirty="0">
                <a:solidFill>
                  <a:srgbClr val="333333"/>
                </a:solidFill>
                <a:effectLst/>
                <a:latin typeface="Helvetica Neue"/>
              </a:rPr>
              <a:t>泰语，从</a:t>
            </a:r>
            <a:r>
              <a:rPr lang="zh-CN" altLang="en-US" b="0" i="0" u="none" strike="noStrike" dirty="0">
                <a:solidFill>
                  <a:srgbClr val="136EC2"/>
                </a:solidFill>
                <a:effectLst/>
                <a:latin typeface="Helvetica Neue"/>
              </a:rPr>
              <a:t>泰国</a:t>
            </a:r>
            <a:r>
              <a:rPr lang="zh-CN" altLang="en-US" b="0" i="0" dirty="0">
                <a:solidFill>
                  <a:srgbClr val="333333"/>
                </a:solidFill>
                <a:effectLst/>
                <a:latin typeface="Helvetica Neue"/>
              </a:rPr>
              <a:t>的 </a:t>
            </a:r>
            <a:r>
              <a:rPr lang="en-US" altLang="zh-CN" b="0" i="0" dirty="0">
                <a:solidFill>
                  <a:srgbClr val="333333"/>
                </a:solidFill>
                <a:effectLst/>
                <a:latin typeface="Helvetica Neue"/>
              </a:rPr>
              <a:t>TIS620 </a:t>
            </a:r>
            <a:r>
              <a:rPr lang="zh-CN" altLang="en-US" b="0" i="0" dirty="0">
                <a:solidFill>
                  <a:srgbClr val="333333"/>
                </a:solidFill>
                <a:effectLst/>
                <a:latin typeface="Helvetica Neue"/>
              </a:rPr>
              <a:t>标准字集演化而来。</a:t>
            </a:r>
          </a:p>
          <a:p>
            <a:pPr algn="l"/>
            <a:r>
              <a:rPr lang="en-US" altLang="zh-CN" b="0" i="0" dirty="0">
                <a:solidFill>
                  <a:srgbClr val="333333"/>
                </a:solidFill>
                <a:effectLst/>
                <a:latin typeface="Helvetica Neue"/>
              </a:rPr>
              <a:t>ISO/IEC 8859-13 (Latin-7 </a:t>
            </a:r>
            <a:r>
              <a:rPr lang="zh-CN" altLang="en-US" b="0" i="0" dirty="0">
                <a:solidFill>
                  <a:srgbClr val="333333"/>
                </a:solidFill>
                <a:effectLst/>
                <a:latin typeface="Helvetica Neue"/>
              </a:rPr>
              <a:t>或 </a:t>
            </a:r>
            <a:r>
              <a:rPr lang="en-US" altLang="zh-CN" b="0" i="0" dirty="0">
                <a:solidFill>
                  <a:srgbClr val="333333"/>
                </a:solidFill>
                <a:effectLst/>
                <a:latin typeface="Helvetica Neue"/>
              </a:rPr>
              <a:t>Baltic Rim) - </a:t>
            </a:r>
            <a:r>
              <a:rPr lang="zh-CN" altLang="en-US" b="0" i="0" dirty="0">
                <a:solidFill>
                  <a:srgbClr val="333333"/>
                </a:solidFill>
                <a:effectLst/>
                <a:latin typeface="Helvetica Neue"/>
              </a:rPr>
              <a:t>波罗的语族</a:t>
            </a:r>
          </a:p>
          <a:p>
            <a:pPr algn="l"/>
            <a:r>
              <a:rPr lang="en-US" altLang="zh-CN" b="0" i="0" dirty="0">
                <a:solidFill>
                  <a:srgbClr val="333333"/>
                </a:solidFill>
                <a:effectLst/>
                <a:latin typeface="Helvetica Neue"/>
              </a:rPr>
              <a:t>ISO/IEC 8859-14 (Latin-8 </a:t>
            </a:r>
            <a:r>
              <a:rPr lang="zh-CN" altLang="en-US" b="0" i="0" dirty="0">
                <a:solidFill>
                  <a:srgbClr val="333333"/>
                </a:solidFill>
                <a:effectLst/>
                <a:latin typeface="Helvetica Neue"/>
              </a:rPr>
              <a:t>或 </a:t>
            </a:r>
            <a:r>
              <a:rPr lang="en-US" altLang="zh-CN" b="0" i="0" dirty="0">
                <a:solidFill>
                  <a:srgbClr val="333333"/>
                </a:solidFill>
                <a:effectLst/>
                <a:latin typeface="Helvetica Neue"/>
              </a:rPr>
              <a:t>Celtic) - </a:t>
            </a:r>
            <a:r>
              <a:rPr lang="zh-CN" altLang="en-US" b="0" i="0" u="none" strike="noStrike" dirty="0">
                <a:solidFill>
                  <a:srgbClr val="136EC2"/>
                </a:solidFill>
                <a:effectLst/>
                <a:latin typeface="Helvetica Neue"/>
              </a:rPr>
              <a:t>凯尔特语族</a:t>
            </a:r>
            <a:endParaRPr lang="zh-CN" altLang="en-US" b="0" i="0" dirty="0">
              <a:solidFill>
                <a:srgbClr val="333333"/>
              </a:solidFill>
              <a:effectLst/>
              <a:latin typeface="Helvetica Neue"/>
            </a:endParaRPr>
          </a:p>
          <a:p>
            <a:pPr algn="l"/>
            <a:r>
              <a:rPr lang="en-US" altLang="zh-CN" b="0" i="0" dirty="0">
                <a:solidFill>
                  <a:srgbClr val="333333"/>
                </a:solidFill>
                <a:effectLst/>
                <a:latin typeface="Helvetica Neue"/>
              </a:rPr>
              <a:t>ISO/IEC 8859-15 (Latin-9) - </a:t>
            </a:r>
            <a:r>
              <a:rPr lang="zh-CN" altLang="en-US" b="0" i="0" dirty="0">
                <a:solidFill>
                  <a:srgbClr val="333333"/>
                </a:solidFill>
                <a:effectLst/>
                <a:latin typeface="Helvetica Neue"/>
              </a:rPr>
              <a:t>西欧语言，加入</a:t>
            </a:r>
            <a:r>
              <a:rPr lang="en-US" altLang="zh-CN" b="0" i="0" dirty="0">
                <a:solidFill>
                  <a:srgbClr val="333333"/>
                </a:solidFill>
                <a:effectLst/>
                <a:latin typeface="Helvetica Neue"/>
              </a:rPr>
              <a:t>Latin-1</a:t>
            </a:r>
            <a:r>
              <a:rPr lang="zh-CN" altLang="en-US" b="0" i="0" dirty="0">
                <a:solidFill>
                  <a:srgbClr val="333333"/>
                </a:solidFill>
                <a:effectLst/>
                <a:latin typeface="Helvetica Neue"/>
              </a:rPr>
              <a:t>欠缺的芬兰语字母和大写法语重音字母，以及欧元€符号。</a:t>
            </a:r>
          </a:p>
          <a:p>
            <a:pPr algn="l"/>
            <a:r>
              <a:rPr lang="en-US" altLang="zh-CN" b="0" i="0" dirty="0">
                <a:solidFill>
                  <a:srgbClr val="333333"/>
                </a:solidFill>
                <a:effectLst/>
                <a:latin typeface="Helvetica Neue"/>
              </a:rPr>
              <a:t>ISO/IEC 8859-16 (Latin-10) - </a:t>
            </a:r>
            <a:r>
              <a:rPr lang="zh-CN" altLang="en-US" b="0" i="0" u="none" strike="noStrike" dirty="0">
                <a:solidFill>
                  <a:srgbClr val="136EC2"/>
                </a:solidFill>
                <a:effectLst/>
                <a:latin typeface="Helvetica Neue"/>
              </a:rPr>
              <a:t>东南欧</a:t>
            </a:r>
            <a:r>
              <a:rPr lang="zh-CN" altLang="en-US" b="0" i="0" dirty="0">
                <a:solidFill>
                  <a:srgbClr val="333333"/>
                </a:solidFill>
                <a:effectLst/>
                <a:latin typeface="Helvetica Neue"/>
              </a:rPr>
              <a:t>语言。主要供罗马尼亚语使用，并加入欧元符号。</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16</a:t>
            </a:fld>
            <a:endParaRPr lang="zh-CN" altLang="en-US"/>
          </a:p>
        </p:txBody>
      </p:sp>
    </p:spTree>
    <p:extLst>
      <p:ext uri="{BB962C8B-B14F-4D97-AF65-F5344CB8AC3E}">
        <p14:creationId xmlns:p14="http://schemas.microsoft.com/office/powerpoint/2010/main" val="38785880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333333"/>
                </a:solidFill>
                <a:effectLst/>
                <a:latin typeface="Helvetica Neue"/>
              </a:rPr>
              <a:t>ISO/IEC </a:t>
            </a:r>
            <a:r>
              <a:rPr lang="en-US" altLang="zh-CN" b="0" i="0" u="none" strike="noStrike" dirty="0">
                <a:solidFill>
                  <a:srgbClr val="136EC2"/>
                </a:solidFill>
                <a:effectLst/>
                <a:latin typeface="Helvetica Neue"/>
              </a:rPr>
              <a:t>8859-1</a:t>
            </a:r>
            <a:r>
              <a:rPr lang="en-US" altLang="zh-CN" b="0" i="0" dirty="0">
                <a:solidFill>
                  <a:srgbClr val="333333"/>
                </a:solidFill>
                <a:effectLst/>
                <a:latin typeface="Helvetica Neue"/>
              </a:rPr>
              <a:t> (Latin-1) - </a:t>
            </a:r>
            <a:r>
              <a:rPr lang="zh-CN" altLang="en-US" b="0" i="0" u="none" strike="noStrike" dirty="0">
                <a:solidFill>
                  <a:srgbClr val="136EC2"/>
                </a:solidFill>
                <a:effectLst/>
                <a:latin typeface="Helvetica Neue"/>
              </a:rPr>
              <a:t>西欧</a:t>
            </a:r>
            <a:r>
              <a:rPr lang="zh-CN" altLang="en-US" b="0" i="0" dirty="0">
                <a:solidFill>
                  <a:srgbClr val="333333"/>
                </a:solidFill>
                <a:effectLst/>
                <a:latin typeface="Helvetica Neue"/>
              </a:rPr>
              <a:t>语言</a:t>
            </a:r>
          </a:p>
          <a:p>
            <a:pPr algn="l"/>
            <a:r>
              <a:rPr lang="en-US" altLang="zh-CN" b="0" i="0" dirty="0">
                <a:solidFill>
                  <a:srgbClr val="333333"/>
                </a:solidFill>
                <a:effectLst/>
                <a:latin typeface="Helvetica Neue"/>
              </a:rPr>
              <a:t>ISO/IEC 8859-2 (Latin-2) - </a:t>
            </a:r>
            <a:r>
              <a:rPr lang="zh-CN" altLang="en-US" b="0" i="0" u="none" strike="noStrike" dirty="0">
                <a:solidFill>
                  <a:srgbClr val="136EC2"/>
                </a:solidFill>
                <a:effectLst/>
                <a:latin typeface="Helvetica Neue"/>
              </a:rPr>
              <a:t>中欧</a:t>
            </a:r>
            <a:r>
              <a:rPr lang="zh-CN" altLang="en-US" b="0" i="0" dirty="0">
                <a:solidFill>
                  <a:srgbClr val="333333"/>
                </a:solidFill>
                <a:effectLst/>
                <a:latin typeface="Helvetica Neue"/>
              </a:rPr>
              <a:t>语言</a:t>
            </a:r>
          </a:p>
          <a:p>
            <a:pPr algn="l"/>
            <a:r>
              <a:rPr lang="en-US" altLang="zh-CN" b="0" i="0" dirty="0">
                <a:solidFill>
                  <a:srgbClr val="333333"/>
                </a:solidFill>
                <a:effectLst/>
                <a:latin typeface="Helvetica Neue"/>
              </a:rPr>
              <a:t>ISO/IEC 8859-3 (Latin-3) - </a:t>
            </a:r>
            <a:r>
              <a:rPr lang="zh-CN" altLang="en-US" b="0" i="0" u="none" strike="noStrike" dirty="0">
                <a:solidFill>
                  <a:srgbClr val="136EC2"/>
                </a:solidFill>
                <a:effectLst/>
                <a:latin typeface="Helvetica Neue"/>
              </a:rPr>
              <a:t>南欧</a:t>
            </a:r>
            <a:r>
              <a:rPr lang="zh-CN" altLang="en-US" b="0" i="0" dirty="0">
                <a:solidFill>
                  <a:srgbClr val="333333"/>
                </a:solidFill>
                <a:effectLst/>
                <a:latin typeface="Helvetica Neue"/>
              </a:rPr>
              <a:t>语言。世界语也可用此</a:t>
            </a:r>
            <a:r>
              <a:rPr lang="zh-CN" altLang="en-US" b="0" i="0" u="none" strike="noStrike" dirty="0">
                <a:solidFill>
                  <a:srgbClr val="136EC2"/>
                </a:solidFill>
                <a:effectLst/>
                <a:latin typeface="Helvetica Neue"/>
              </a:rPr>
              <a:t>字符集</a:t>
            </a:r>
            <a:r>
              <a:rPr lang="zh-CN" altLang="en-US" b="0" i="0" dirty="0">
                <a:solidFill>
                  <a:srgbClr val="333333"/>
                </a:solidFill>
                <a:effectLst/>
                <a:latin typeface="Helvetica Neue"/>
              </a:rPr>
              <a:t>显示。</a:t>
            </a:r>
          </a:p>
          <a:p>
            <a:pPr algn="l"/>
            <a:r>
              <a:rPr lang="en-US" altLang="zh-CN" b="0" i="0" dirty="0">
                <a:solidFill>
                  <a:srgbClr val="333333"/>
                </a:solidFill>
                <a:effectLst/>
                <a:latin typeface="Helvetica Neue"/>
              </a:rPr>
              <a:t>ISO/IEC 8859-4 (Latin-4) - </a:t>
            </a:r>
            <a:r>
              <a:rPr lang="zh-CN" altLang="en-US" b="0" i="0" u="none" strike="noStrike" dirty="0">
                <a:solidFill>
                  <a:srgbClr val="136EC2"/>
                </a:solidFill>
                <a:effectLst/>
                <a:latin typeface="Helvetica Neue"/>
              </a:rPr>
              <a:t>北欧</a:t>
            </a:r>
            <a:r>
              <a:rPr lang="zh-CN" altLang="en-US" b="0" i="0" dirty="0">
                <a:solidFill>
                  <a:srgbClr val="333333"/>
                </a:solidFill>
                <a:effectLst/>
                <a:latin typeface="Helvetica Neue"/>
              </a:rPr>
              <a:t>语言</a:t>
            </a:r>
          </a:p>
          <a:p>
            <a:pPr algn="l"/>
            <a:r>
              <a:rPr lang="en-US" altLang="zh-CN" b="0" i="0" dirty="0">
                <a:solidFill>
                  <a:srgbClr val="333333"/>
                </a:solidFill>
                <a:effectLst/>
                <a:latin typeface="Helvetica Neue"/>
              </a:rPr>
              <a:t>ISO/IEC 8859-5 (Cyrillic) - </a:t>
            </a:r>
            <a:r>
              <a:rPr lang="zh-CN" altLang="en-US" b="0" i="0" dirty="0">
                <a:solidFill>
                  <a:srgbClr val="333333"/>
                </a:solidFill>
                <a:effectLst/>
                <a:latin typeface="Helvetica Neue"/>
              </a:rPr>
              <a:t>斯拉夫语言</a:t>
            </a:r>
          </a:p>
          <a:p>
            <a:pPr algn="l"/>
            <a:r>
              <a:rPr lang="en-US" altLang="zh-CN" b="0" i="0" dirty="0">
                <a:solidFill>
                  <a:srgbClr val="333333"/>
                </a:solidFill>
                <a:effectLst/>
                <a:latin typeface="Helvetica Neue"/>
              </a:rPr>
              <a:t>ISO/IEC 8859-6 (Arabic) - </a:t>
            </a:r>
            <a:r>
              <a:rPr lang="zh-CN" altLang="en-US" b="0" i="0" dirty="0">
                <a:solidFill>
                  <a:srgbClr val="333333"/>
                </a:solidFill>
                <a:effectLst/>
                <a:latin typeface="Helvetica Neue"/>
              </a:rPr>
              <a:t>阿拉伯语</a:t>
            </a:r>
          </a:p>
          <a:p>
            <a:pPr algn="l"/>
            <a:r>
              <a:rPr lang="en-US" altLang="zh-CN" b="0" i="0" dirty="0">
                <a:solidFill>
                  <a:srgbClr val="333333"/>
                </a:solidFill>
                <a:effectLst/>
                <a:latin typeface="Helvetica Neue"/>
              </a:rPr>
              <a:t>ISO/IEC 8859-7 (Greek) - </a:t>
            </a:r>
            <a:r>
              <a:rPr lang="zh-CN" altLang="en-US" b="0" i="0" dirty="0">
                <a:solidFill>
                  <a:srgbClr val="333333"/>
                </a:solidFill>
                <a:effectLst/>
                <a:latin typeface="Helvetica Neue"/>
              </a:rPr>
              <a:t>希腊语</a:t>
            </a:r>
          </a:p>
          <a:p>
            <a:r>
              <a:rPr lang="en-US" altLang="zh-CN" b="0" i="0" dirty="0">
                <a:solidFill>
                  <a:srgbClr val="333333"/>
                </a:solidFill>
                <a:effectLst/>
                <a:latin typeface="Helvetica Neue"/>
              </a:rPr>
              <a:t>ISO/IEC 8859-8 (Hebrew) - </a:t>
            </a:r>
            <a:r>
              <a:rPr lang="zh-CN" altLang="en-US" b="0" i="0" dirty="0">
                <a:solidFill>
                  <a:srgbClr val="333333"/>
                </a:solidFill>
                <a:effectLst/>
                <a:latin typeface="Helvetica Neue"/>
              </a:rPr>
              <a:t>希伯来语</a:t>
            </a:r>
            <a:r>
              <a:rPr lang="en-US" altLang="zh-CN" b="0" i="0" dirty="0">
                <a:solidFill>
                  <a:srgbClr val="333333"/>
                </a:solidFill>
                <a:effectLst/>
                <a:latin typeface="Helvetica Neue"/>
              </a:rPr>
              <a:t>(</a:t>
            </a:r>
            <a:r>
              <a:rPr lang="zh-CN" altLang="en-US" b="0" i="0" dirty="0">
                <a:solidFill>
                  <a:srgbClr val="333333"/>
                </a:solidFill>
                <a:effectLst/>
                <a:latin typeface="Helvetica Neue"/>
              </a:rPr>
              <a:t>视觉顺序</a:t>
            </a:r>
            <a:r>
              <a:rPr lang="en-US" altLang="zh-CN" dirty="0">
                <a:solidFill>
                  <a:srgbClr val="333333"/>
                </a:solidFill>
                <a:latin typeface="Helvetica Neue"/>
              </a:rPr>
              <a:t>)	ISO 8859-8-I - </a:t>
            </a:r>
            <a:r>
              <a:rPr lang="zh-CN" altLang="en-US" dirty="0">
                <a:solidFill>
                  <a:srgbClr val="333333"/>
                </a:solidFill>
                <a:latin typeface="Helvetica Neue"/>
              </a:rPr>
              <a:t>希伯来语</a:t>
            </a:r>
            <a:r>
              <a:rPr lang="en-US" altLang="zh-CN" dirty="0">
                <a:solidFill>
                  <a:srgbClr val="333333"/>
                </a:solidFill>
                <a:latin typeface="Helvetica Neue"/>
              </a:rPr>
              <a:t>(</a:t>
            </a:r>
            <a:r>
              <a:rPr lang="zh-CN" altLang="en-US" dirty="0">
                <a:solidFill>
                  <a:srgbClr val="333333"/>
                </a:solidFill>
                <a:latin typeface="Helvetica Neue"/>
              </a:rPr>
              <a:t>逻辑顺序</a:t>
            </a:r>
            <a:r>
              <a:rPr lang="en-US" altLang="zh-CN" dirty="0">
                <a:solidFill>
                  <a:srgbClr val="333333"/>
                </a:solidFill>
                <a:latin typeface="Helvetica Neue"/>
              </a:rPr>
              <a:t>)</a:t>
            </a:r>
            <a:endParaRPr lang="en-US" altLang="zh-CN" b="0" i="0" dirty="0">
              <a:solidFill>
                <a:srgbClr val="333333"/>
              </a:solidFill>
              <a:effectLst/>
              <a:latin typeface="Helvetica Neue"/>
            </a:endParaRPr>
          </a:p>
          <a:p>
            <a:pPr algn="l"/>
            <a:r>
              <a:rPr lang="en-US" altLang="zh-CN" b="0" i="0" u="none" strike="noStrike" dirty="0">
                <a:solidFill>
                  <a:srgbClr val="136EC2"/>
                </a:solidFill>
                <a:effectLst/>
                <a:latin typeface="Helvetica Neue"/>
              </a:rPr>
              <a:t>ISO/IEC 8859-9</a:t>
            </a:r>
            <a:r>
              <a:rPr lang="en-US" altLang="zh-CN" b="0" i="0" dirty="0">
                <a:solidFill>
                  <a:srgbClr val="333333"/>
                </a:solidFill>
                <a:effectLst/>
                <a:latin typeface="Helvetica Neue"/>
              </a:rPr>
              <a:t> (Latin-5 </a:t>
            </a:r>
            <a:r>
              <a:rPr lang="zh-CN" altLang="en-US" b="0" i="0" dirty="0">
                <a:solidFill>
                  <a:srgbClr val="333333"/>
                </a:solidFill>
                <a:effectLst/>
                <a:latin typeface="Helvetica Neue"/>
              </a:rPr>
              <a:t>或 </a:t>
            </a:r>
            <a:r>
              <a:rPr lang="en-US" altLang="zh-CN" b="0" i="0" dirty="0">
                <a:solidFill>
                  <a:srgbClr val="333333"/>
                </a:solidFill>
                <a:effectLst/>
                <a:latin typeface="Helvetica Neue"/>
              </a:rPr>
              <a:t>Turkish) - </a:t>
            </a:r>
            <a:r>
              <a:rPr lang="zh-CN" altLang="en-US" b="0" i="0" dirty="0">
                <a:solidFill>
                  <a:srgbClr val="333333"/>
                </a:solidFill>
                <a:effectLst/>
                <a:latin typeface="Helvetica Neue"/>
              </a:rPr>
              <a:t>它把</a:t>
            </a:r>
            <a:r>
              <a:rPr lang="en-US" altLang="zh-CN" b="0" i="0" dirty="0">
                <a:solidFill>
                  <a:srgbClr val="333333"/>
                </a:solidFill>
                <a:effectLst/>
                <a:latin typeface="Helvetica Neue"/>
              </a:rPr>
              <a:t>Latin-1</a:t>
            </a:r>
            <a:r>
              <a:rPr lang="zh-CN" altLang="en-US" b="0" i="0" dirty="0">
                <a:solidFill>
                  <a:srgbClr val="333333"/>
                </a:solidFill>
                <a:effectLst/>
                <a:latin typeface="Helvetica Neue"/>
              </a:rPr>
              <a:t>的冰岛语字母换走，加入</a:t>
            </a:r>
            <a:r>
              <a:rPr lang="zh-CN" altLang="en-US" b="0" i="0" u="none" strike="noStrike" dirty="0">
                <a:solidFill>
                  <a:srgbClr val="136EC2"/>
                </a:solidFill>
                <a:effectLst/>
                <a:latin typeface="Helvetica Neue"/>
              </a:rPr>
              <a:t>土耳其语字母</a:t>
            </a:r>
            <a:r>
              <a:rPr lang="zh-CN" altLang="en-US" b="0" i="0" dirty="0">
                <a:solidFill>
                  <a:srgbClr val="333333"/>
                </a:solidFill>
                <a:effectLst/>
                <a:latin typeface="Helvetica Neue"/>
              </a:rPr>
              <a:t>。</a:t>
            </a:r>
          </a:p>
          <a:p>
            <a:pPr algn="l"/>
            <a:r>
              <a:rPr lang="en-US" altLang="zh-CN" b="0" i="0" dirty="0">
                <a:solidFill>
                  <a:srgbClr val="333333"/>
                </a:solidFill>
                <a:effectLst/>
                <a:latin typeface="Helvetica Neue"/>
              </a:rPr>
              <a:t>ISO/IEC 8859-10 (Latin-6 </a:t>
            </a:r>
            <a:r>
              <a:rPr lang="zh-CN" altLang="en-US" b="0" i="0" dirty="0">
                <a:solidFill>
                  <a:srgbClr val="333333"/>
                </a:solidFill>
                <a:effectLst/>
                <a:latin typeface="Helvetica Neue"/>
              </a:rPr>
              <a:t>或 </a:t>
            </a:r>
            <a:r>
              <a:rPr lang="en-US" altLang="zh-CN" b="0" i="0" dirty="0">
                <a:solidFill>
                  <a:srgbClr val="333333"/>
                </a:solidFill>
                <a:effectLst/>
                <a:latin typeface="Helvetica Neue"/>
              </a:rPr>
              <a:t>Nordic) - </a:t>
            </a:r>
            <a:r>
              <a:rPr lang="zh-CN" altLang="en-US" b="0" i="0" u="none" strike="noStrike" dirty="0">
                <a:solidFill>
                  <a:srgbClr val="136EC2"/>
                </a:solidFill>
                <a:effectLst/>
                <a:latin typeface="Helvetica Neue"/>
              </a:rPr>
              <a:t>北日耳曼语支</a:t>
            </a:r>
            <a:r>
              <a:rPr lang="zh-CN" altLang="en-US" b="0" i="0" dirty="0">
                <a:solidFill>
                  <a:srgbClr val="333333"/>
                </a:solidFill>
                <a:effectLst/>
                <a:latin typeface="Helvetica Neue"/>
              </a:rPr>
              <a:t>，用来代替</a:t>
            </a:r>
            <a:r>
              <a:rPr lang="en-US" altLang="zh-CN" b="0" i="0" dirty="0">
                <a:solidFill>
                  <a:srgbClr val="333333"/>
                </a:solidFill>
                <a:effectLst/>
                <a:latin typeface="Helvetica Neue"/>
              </a:rPr>
              <a:t>Latin-4</a:t>
            </a:r>
            <a:r>
              <a:rPr lang="zh-CN" altLang="en-US" b="0" i="0" dirty="0">
                <a:solidFill>
                  <a:srgbClr val="333333"/>
                </a:solidFill>
                <a:effectLst/>
                <a:latin typeface="Helvetica Neue"/>
              </a:rPr>
              <a:t>。</a:t>
            </a:r>
          </a:p>
          <a:p>
            <a:pPr algn="l"/>
            <a:r>
              <a:rPr lang="en-US" altLang="zh-CN" b="0" i="0" dirty="0">
                <a:solidFill>
                  <a:srgbClr val="333333"/>
                </a:solidFill>
                <a:effectLst/>
                <a:latin typeface="Helvetica Neue"/>
              </a:rPr>
              <a:t>ISO/IEC 8859-11 (Thai) - </a:t>
            </a:r>
            <a:r>
              <a:rPr lang="zh-CN" altLang="en-US" b="0" i="0" dirty="0">
                <a:solidFill>
                  <a:srgbClr val="333333"/>
                </a:solidFill>
                <a:effectLst/>
                <a:latin typeface="Helvetica Neue"/>
              </a:rPr>
              <a:t>泰语，从</a:t>
            </a:r>
            <a:r>
              <a:rPr lang="zh-CN" altLang="en-US" b="0" i="0" u="none" strike="noStrike" dirty="0">
                <a:solidFill>
                  <a:srgbClr val="136EC2"/>
                </a:solidFill>
                <a:effectLst/>
                <a:latin typeface="Helvetica Neue"/>
              </a:rPr>
              <a:t>泰国</a:t>
            </a:r>
            <a:r>
              <a:rPr lang="zh-CN" altLang="en-US" b="0" i="0" dirty="0">
                <a:solidFill>
                  <a:srgbClr val="333333"/>
                </a:solidFill>
                <a:effectLst/>
                <a:latin typeface="Helvetica Neue"/>
              </a:rPr>
              <a:t>的 </a:t>
            </a:r>
            <a:r>
              <a:rPr lang="en-US" altLang="zh-CN" b="0" i="0" dirty="0">
                <a:solidFill>
                  <a:srgbClr val="333333"/>
                </a:solidFill>
                <a:effectLst/>
                <a:latin typeface="Helvetica Neue"/>
              </a:rPr>
              <a:t>TIS620 </a:t>
            </a:r>
            <a:r>
              <a:rPr lang="zh-CN" altLang="en-US" b="0" i="0" dirty="0">
                <a:solidFill>
                  <a:srgbClr val="333333"/>
                </a:solidFill>
                <a:effectLst/>
                <a:latin typeface="Helvetica Neue"/>
              </a:rPr>
              <a:t>标准字集演化而来。</a:t>
            </a:r>
          </a:p>
          <a:p>
            <a:pPr algn="l"/>
            <a:r>
              <a:rPr lang="en-US" altLang="zh-CN" b="0" i="0" dirty="0">
                <a:solidFill>
                  <a:srgbClr val="333333"/>
                </a:solidFill>
                <a:effectLst/>
                <a:latin typeface="Helvetica Neue"/>
              </a:rPr>
              <a:t>ISO/IEC 8859-13 (Latin-7 </a:t>
            </a:r>
            <a:r>
              <a:rPr lang="zh-CN" altLang="en-US" b="0" i="0" dirty="0">
                <a:solidFill>
                  <a:srgbClr val="333333"/>
                </a:solidFill>
                <a:effectLst/>
                <a:latin typeface="Helvetica Neue"/>
              </a:rPr>
              <a:t>或 </a:t>
            </a:r>
            <a:r>
              <a:rPr lang="en-US" altLang="zh-CN" b="0" i="0" dirty="0">
                <a:solidFill>
                  <a:srgbClr val="333333"/>
                </a:solidFill>
                <a:effectLst/>
                <a:latin typeface="Helvetica Neue"/>
              </a:rPr>
              <a:t>Baltic Rim) - </a:t>
            </a:r>
            <a:r>
              <a:rPr lang="zh-CN" altLang="en-US" b="0" i="0" dirty="0">
                <a:solidFill>
                  <a:srgbClr val="333333"/>
                </a:solidFill>
                <a:effectLst/>
                <a:latin typeface="Helvetica Neue"/>
              </a:rPr>
              <a:t>波罗的语族</a:t>
            </a:r>
          </a:p>
          <a:p>
            <a:pPr algn="l"/>
            <a:r>
              <a:rPr lang="en-US" altLang="zh-CN" b="0" i="0" dirty="0">
                <a:solidFill>
                  <a:srgbClr val="333333"/>
                </a:solidFill>
                <a:effectLst/>
                <a:latin typeface="Helvetica Neue"/>
              </a:rPr>
              <a:t>ISO/IEC 8859-14 (Latin-8 </a:t>
            </a:r>
            <a:r>
              <a:rPr lang="zh-CN" altLang="en-US" b="0" i="0" dirty="0">
                <a:solidFill>
                  <a:srgbClr val="333333"/>
                </a:solidFill>
                <a:effectLst/>
                <a:latin typeface="Helvetica Neue"/>
              </a:rPr>
              <a:t>或 </a:t>
            </a:r>
            <a:r>
              <a:rPr lang="en-US" altLang="zh-CN" b="0" i="0" dirty="0">
                <a:solidFill>
                  <a:srgbClr val="333333"/>
                </a:solidFill>
                <a:effectLst/>
                <a:latin typeface="Helvetica Neue"/>
              </a:rPr>
              <a:t>Celtic) - </a:t>
            </a:r>
            <a:r>
              <a:rPr lang="zh-CN" altLang="en-US" b="0" i="0" u="none" strike="noStrike" dirty="0">
                <a:solidFill>
                  <a:srgbClr val="136EC2"/>
                </a:solidFill>
                <a:effectLst/>
                <a:latin typeface="Helvetica Neue"/>
              </a:rPr>
              <a:t>凯尔特语族</a:t>
            </a:r>
            <a:endParaRPr lang="zh-CN" altLang="en-US" b="0" i="0" dirty="0">
              <a:solidFill>
                <a:srgbClr val="333333"/>
              </a:solidFill>
              <a:effectLst/>
              <a:latin typeface="Helvetica Neue"/>
            </a:endParaRPr>
          </a:p>
          <a:p>
            <a:pPr algn="l"/>
            <a:r>
              <a:rPr lang="en-US" altLang="zh-CN" b="0" i="0" dirty="0">
                <a:solidFill>
                  <a:srgbClr val="333333"/>
                </a:solidFill>
                <a:effectLst/>
                <a:latin typeface="Helvetica Neue"/>
              </a:rPr>
              <a:t>ISO/IEC 8859-15 (Latin-9) - </a:t>
            </a:r>
            <a:r>
              <a:rPr lang="zh-CN" altLang="en-US" b="0" i="0" dirty="0">
                <a:solidFill>
                  <a:srgbClr val="333333"/>
                </a:solidFill>
                <a:effectLst/>
                <a:latin typeface="Helvetica Neue"/>
              </a:rPr>
              <a:t>西欧语言，加入</a:t>
            </a:r>
            <a:r>
              <a:rPr lang="en-US" altLang="zh-CN" b="0" i="0" dirty="0">
                <a:solidFill>
                  <a:srgbClr val="333333"/>
                </a:solidFill>
                <a:effectLst/>
                <a:latin typeface="Helvetica Neue"/>
              </a:rPr>
              <a:t>Latin-1</a:t>
            </a:r>
            <a:r>
              <a:rPr lang="zh-CN" altLang="en-US" b="0" i="0" dirty="0">
                <a:solidFill>
                  <a:srgbClr val="333333"/>
                </a:solidFill>
                <a:effectLst/>
                <a:latin typeface="Helvetica Neue"/>
              </a:rPr>
              <a:t>欠缺的芬兰语字母和大写法语重音字母，以及欧元€符号。</a:t>
            </a:r>
          </a:p>
          <a:p>
            <a:pPr algn="l"/>
            <a:r>
              <a:rPr lang="en-US" altLang="zh-CN" b="0" i="0" dirty="0">
                <a:solidFill>
                  <a:srgbClr val="333333"/>
                </a:solidFill>
                <a:effectLst/>
                <a:latin typeface="Helvetica Neue"/>
              </a:rPr>
              <a:t>ISO/IEC 8859-16 (Latin-10) - </a:t>
            </a:r>
            <a:r>
              <a:rPr lang="zh-CN" altLang="en-US" b="0" i="0" u="none" strike="noStrike" dirty="0">
                <a:solidFill>
                  <a:srgbClr val="136EC2"/>
                </a:solidFill>
                <a:effectLst/>
                <a:latin typeface="Helvetica Neue"/>
              </a:rPr>
              <a:t>东南欧</a:t>
            </a:r>
            <a:r>
              <a:rPr lang="zh-CN" altLang="en-US" b="0" i="0" dirty="0">
                <a:solidFill>
                  <a:srgbClr val="333333"/>
                </a:solidFill>
                <a:effectLst/>
                <a:latin typeface="Helvetica Neue"/>
              </a:rPr>
              <a:t>语言。主要供罗马尼亚语使用，并加入欧元符号。</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17</a:t>
            </a:fld>
            <a:endParaRPr lang="zh-CN" altLang="en-US"/>
          </a:p>
        </p:txBody>
      </p:sp>
    </p:spTree>
    <p:extLst>
      <p:ext uri="{BB962C8B-B14F-4D97-AF65-F5344CB8AC3E}">
        <p14:creationId xmlns:p14="http://schemas.microsoft.com/office/powerpoint/2010/main" val="21668645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18</a:t>
            </a:fld>
            <a:endParaRPr lang="zh-CN" altLang="en-US" dirty="0"/>
          </a:p>
        </p:txBody>
      </p:sp>
    </p:spTree>
    <p:extLst>
      <p:ext uri="{BB962C8B-B14F-4D97-AF65-F5344CB8AC3E}">
        <p14:creationId xmlns:p14="http://schemas.microsoft.com/office/powerpoint/2010/main" val="5433638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b="0" i="0" dirty="0">
                <a:solidFill>
                  <a:srgbClr val="202122"/>
                </a:solidFill>
                <a:effectLst/>
                <a:latin typeface="Arial" panose="020B0604020202020204" pitchFamily="34" charset="0"/>
              </a:rPr>
              <a:t>它的缺点是：英文字母不是连续地排列，中间出现多次断续，为撰写程序的人带来了一些困难。</a:t>
            </a:r>
            <a:endParaRPr lang="en-US" altLang="zh-CN" b="0" i="0" dirty="0">
              <a:solidFill>
                <a:srgbClr val="202122"/>
              </a:solidFill>
              <a:effectLst/>
              <a:latin typeface="Arial" panose="020B0604020202020204" pitchFamily="34" charset="0"/>
            </a:endParaRPr>
          </a:p>
          <a:p>
            <a:pPr algn="l"/>
            <a:r>
              <a:rPr lang="zh-CN" altLang="en-US" b="0" i="0" dirty="0">
                <a:solidFill>
                  <a:srgbClr val="121212"/>
                </a:solidFill>
                <a:effectLst/>
                <a:latin typeface="-apple-system"/>
              </a:rPr>
              <a:t>因此，在后来</a:t>
            </a:r>
            <a:r>
              <a:rPr lang="en-US" altLang="zh-CN" b="0" i="0" dirty="0">
                <a:solidFill>
                  <a:srgbClr val="121212"/>
                </a:solidFill>
                <a:effectLst/>
                <a:latin typeface="-apple-system"/>
              </a:rPr>
              <a:t>IBM</a:t>
            </a:r>
            <a:r>
              <a:rPr lang="zh-CN" altLang="en-US" b="0" i="0" dirty="0">
                <a:solidFill>
                  <a:srgbClr val="121212"/>
                </a:solidFill>
                <a:effectLst/>
                <a:latin typeface="-apple-system"/>
              </a:rPr>
              <a:t>的个人计算机和工作站操作系统中并没有采用</a:t>
            </a:r>
            <a:r>
              <a:rPr lang="en-US" altLang="zh-CN" b="0" i="0" dirty="0">
                <a:solidFill>
                  <a:srgbClr val="121212"/>
                </a:solidFill>
                <a:effectLst/>
                <a:latin typeface="-apple-system"/>
              </a:rPr>
              <a:t>EBCDIC</a:t>
            </a:r>
            <a:r>
              <a:rPr lang="zh-CN" altLang="en-US" b="0" i="0" dirty="0">
                <a:solidFill>
                  <a:srgbClr val="121212"/>
                </a:solidFill>
                <a:effectLst/>
                <a:latin typeface="-apple-system"/>
              </a:rPr>
              <a:t>码，而是采用了晚于</a:t>
            </a:r>
            <a:r>
              <a:rPr lang="en-US" altLang="zh-CN" b="0" i="0" dirty="0">
                <a:solidFill>
                  <a:srgbClr val="121212"/>
                </a:solidFill>
                <a:effectLst/>
                <a:latin typeface="-apple-system"/>
              </a:rPr>
              <a:t>EBCDIC</a:t>
            </a:r>
            <a:r>
              <a:rPr lang="zh-CN" altLang="en-US" b="0" i="0" dirty="0">
                <a:solidFill>
                  <a:srgbClr val="121212"/>
                </a:solidFill>
                <a:effectLst/>
                <a:latin typeface="-apple-system"/>
              </a:rPr>
              <a:t>码推出、且后来成为了英文字符编码工业标准的</a:t>
            </a:r>
            <a:r>
              <a:rPr lang="en-US" altLang="zh-CN" b="0" i="0" dirty="0">
                <a:solidFill>
                  <a:srgbClr val="121212"/>
                </a:solidFill>
                <a:effectLst/>
                <a:latin typeface="-apple-system"/>
              </a:rPr>
              <a:t>ASCII</a:t>
            </a:r>
            <a:r>
              <a:rPr lang="zh-CN" altLang="en-US" b="0" i="0" dirty="0">
                <a:solidFill>
                  <a:srgbClr val="121212"/>
                </a:solidFill>
                <a:effectLst/>
                <a:latin typeface="-apple-system"/>
              </a:rPr>
              <a:t>编码方案。</a:t>
            </a:r>
            <a:endParaRPr lang="zh-CN" altLang="en-US" b="0" i="0" dirty="0">
              <a:solidFill>
                <a:srgbClr val="202122"/>
              </a:solidFill>
              <a:effectLst/>
              <a:latin typeface="Arial" panose="020B0604020202020204" pitchFamily="34" charset="0"/>
            </a:endParaRPr>
          </a:p>
          <a:p>
            <a:pPr algn="just" fontAlgn="auto">
              <a:lnSpc>
                <a:spcPct val="130000"/>
              </a:lnSpc>
              <a:extLst>
                <a:ext uri="{35155182-B16C-46BC-9424-99874614C6A1}">
                  <wpsdc:indentchars xmlns="" xmlns:wpsdc="http://www.wps.cn/officeDocument/2017/drawingmlCustomData" xmlns:lc="http://schemas.openxmlformats.org/drawingml/2006/lockedCanvas" val="200" checksum="282533468"/>
                </a:ext>
              </a:extLst>
            </a:pPr>
            <a:br>
              <a:rPr lang="zh-CN" altLang="en-US" dirty="0"/>
            </a:br>
            <a:r>
              <a:rPr lang="en-US" altLang="zh-CN" sz="1200" dirty="0">
                <a:solidFill>
                  <a:schemeClr val="tx2"/>
                </a:solidFill>
              </a:rPr>
              <a:t>EBCDIC</a:t>
            </a:r>
            <a:r>
              <a:rPr lang="zh-CN" altLang="en-US" sz="1200" dirty="0">
                <a:solidFill>
                  <a:schemeClr val="tx2"/>
                </a:solidFill>
              </a:rPr>
              <a:t>编码表本来有</a:t>
            </a:r>
            <a:r>
              <a:rPr lang="en-US" altLang="zh-CN" sz="1200" dirty="0">
                <a:solidFill>
                  <a:schemeClr val="tx2"/>
                </a:solidFill>
              </a:rPr>
              <a:t>58</a:t>
            </a:r>
            <a:r>
              <a:rPr lang="zh-CN" altLang="en-US" sz="1200" dirty="0">
                <a:solidFill>
                  <a:schemeClr val="tx2"/>
                </a:solidFill>
              </a:rPr>
              <a:t>个字符，如下图灰色底所示。后来于各版本的编码表中，加入了其他字符，以符合各地用户所需。</a:t>
            </a:r>
          </a:p>
          <a:p>
            <a:pPr algn="just" fontAlgn="auto">
              <a:lnSpc>
                <a:spcPct val="130000"/>
              </a:lnSpc>
              <a:extLst>
                <a:ext uri="{35155182-B16C-46BC-9424-99874614C6A1}">
                  <wpsdc:indentchars xmlns="" xmlns:wpsdc="http://www.wps.cn/officeDocument/2017/drawingmlCustomData" xmlns:lc="http://schemas.openxmlformats.org/drawingml/2006/lockedCanvas" val="200" checksum="282533468"/>
                </a:ext>
              </a:extLst>
            </a:pPr>
            <a:r>
              <a:rPr lang="zh-CN" altLang="en-US" sz="1200" dirty="0">
                <a:solidFill>
                  <a:schemeClr val="tx2"/>
                </a:solidFill>
              </a:rPr>
              <a:t>以下是其中两个版本的</a:t>
            </a:r>
            <a:r>
              <a:rPr lang="en-US" altLang="zh-CN" sz="1200" dirty="0">
                <a:solidFill>
                  <a:schemeClr val="tx2"/>
                </a:solidFill>
              </a:rPr>
              <a:t>EBCDIC</a:t>
            </a:r>
            <a:r>
              <a:rPr lang="zh-CN" altLang="en-US" sz="1200" dirty="0">
                <a:solidFill>
                  <a:schemeClr val="tx2"/>
                </a:solidFill>
              </a:rPr>
              <a:t>编码表：</a:t>
            </a:r>
            <a:r>
              <a:rPr lang="en-US" altLang="zh-CN" sz="1200" dirty="0">
                <a:solidFill>
                  <a:schemeClr val="tx2"/>
                </a:solidFill>
              </a:rPr>
              <a:t>CP037</a:t>
            </a:r>
            <a:r>
              <a:rPr lang="zh-CN" altLang="en-US" sz="1200" dirty="0">
                <a:solidFill>
                  <a:schemeClr val="tx2"/>
                </a:solidFill>
              </a:rPr>
              <a:t>（英语）及</a:t>
            </a:r>
            <a:r>
              <a:rPr lang="en-US" altLang="zh-CN" sz="1200" dirty="0">
                <a:solidFill>
                  <a:schemeClr val="tx2"/>
                </a:solidFill>
              </a:rPr>
              <a:t>CP500</a:t>
            </a:r>
            <a:r>
              <a:rPr lang="zh-CN" altLang="en-US" sz="1200" dirty="0">
                <a:solidFill>
                  <a:schemeClr val="tx2"/>
                </a:solidFill>
              </a:rPr>
              <a:t>（多语言</a:t>
            </a:r>
            <a:r>
              <a:rPr lang="en-US" altLang="zh-CN" sz="1200" dirty="0">
                <a:solidFill>
                  <a:schemeClr val="tx2"/>
                </a:solidFill>
              </a:rPr>
              <a:t>#5</a:t>
            </a:r>
            <a:r>
              <a:rPr lang="zh-CN" altLang="en-US" sz="1200" dirty="0">
                <a:solidFill>
                  <a:schemeClr val="tx2"/>
                </a:solidFill>
              </a:rPr>
              <a:t>）</a:t>
            </a:r>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19</a:t>
            </a:fld>
            <a:endParaRPr lang="zh-CN" altLang="en-US"/>
          </a:p>
        </p:txBody>
      </p:sp>
    </p:spTree>
    <p:extLst>
      <p:ext uri="{BB962C8B-B14F-4D97-AF65-F5344CB8AC3E}">
        <p14:creationId xmlns:p14="http://schemas.microsoft.com/office/powerpoint/2010/main" val="3160997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2</a:t>
            </a:fld>
            <a:endParaRPr lang="zh-CN" altLang="en-US" dirty="0"/>
          </a:p>
        </p:txBody>
      </p:sp>
    </p:spTree>
    <p:extLst>
      <p:ext uri="{BB962C8B-B14F-4D97-AF65-F5344CB8AC3E}">
        <p14:creationId xmlns:p14="http://schemas.microsoft.com/office/powerpoint/2010/main" val="31390310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dirty="0">
                <a:solidFill>
                  <a:schemeClr val="tx2"/>
                </a:solidFill>
              </a:rPr>
              <a:t>ANSCII</a:t>
            </a:r>
            <a:endParaRPr lang="zh-CN" altLang="en-US" sz="1600" dirty="0">
              <a:solidFill>
                <a:schemeClr val="tx2"/>
              </a:solidFill>
            </a:endParaRPr>
          </a:p>
          <a:p>
            <a:endParaRPr lang="zh-CN" altLang="en-US" sz="1600"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000E0C4-7FBC-4B2A-BCA6-30AA2B911063}" type="slidenum">
              <a:rPr kumimoji="0" lang="zh-CN" altLang="en-US" sz="1200" b="0" i="0" u="none" strike="noStrike" kern="1200" cap="none" spc="0" normalizeH="0" baseline="0" noProof="0" smtClean="0">
                <a:ln>
                  <a:noFill/>
                </a:ln>
                <a:solidFill>
                  <a:srgbClr val="000000"/>
                </a:solidFill>
                <a:effectLst/>
                <a:uLnTx/>
                <a:uFillTx/>
                <a:latin typeface="苹方 常规"/>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srgbClr val="000000"/>
              </a:solidFill>
              <a:effectLst/>
              <a:uLnTx/>
              <a:uFillTx/>
              <a:latin typeface="苹方 常规"/>
              <a:cs typeface="+mn-cs"/>
            </a:endParaRPr>
          </a:p>
        </p:txBody>
      </p:sp>
    </p:spTree>
    <p:extLst>
      <p:ext uri="{BB962C8B-B14F-4D97-AF65-F5344CB8AC3E}">
        <p14:creationId xmlns:p14="http://schemas.microsoft.com/office/powerpoint/2010/main" val="26846617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21</a:t>
            </a:fld>
            <a:endParaRPr lang="zh-CN" altLang="en-US"/>
          </a:p>
        </p:txBody>
      </p:sp>
    </p:spTree>
    <p:extLst>
      <p:ext uri="{BB962C8B-B14F-4D97-AF65-F5344CB8AC3E}">
        <p14:creationId xmlns:p14="http://schemas.microsoft.com/office/powerpoint/2010/main" val="32348276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22</a:t>
            </a:fld>
            <a:endParaRPr lang="zh-CN" altLang="en-US" dirty="0"/>
          </a:p>
        </p:txBody>
      </p:sp>
    </p:spTree>
    <p:extLst>
      <p:ext uri="{BB962C8B-B14F-4D97-AF65-F5344CB8AC3E}">
        <p14:creationId xmlns:p14="http://schemas.microsoft.com/office/powerpoint/2010/main" val="3888954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4</a:t>
            </a:fld>
            <a:endParaRPr lang="zh-CN" altLang="en-US" dirty="0"/>
          </a:p>
        </p:txBody>
      </p:sp>
    </p:spTree>
    <p:extLst>
      <p:ext uri="{BB962C8B-B14F-4D97-AF65-F5344CB8AC3E}">
        <p14:creationId xmlns:p14="http://schemas.microsoft.com/office/powerpoint/2010/main" val="234082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000000"/>
                </a:solidFill>
                <a:effectLst/>
                <a:latin typeface="Segoe UI" panose="020B0502040204020203" pitchFamily="34" charset="0"/>
              </a:rPr>
              <a:t>“字符与编码”是一个被经常讨论的话题。即使这样，时常出现的乱码仍然困扰着大家。虽然我们有很多的办法可以用来消除乱码，但我们并不一定理解这些办法的内在原理。</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5</a:t>
            </a:fld>
            <a:endParaRPr lang="zh-CN" altLang="en-US"/>
          </a:p>
        </p:txBody>
      </p:sp>
    </p:spTree>
    <p:extLst>
      <p:ext uri="{BB962C8B-B14F-4D97-AF65-F5344CB8AC3E}">
        <p14:creationId xmlns:p14="http://schemas.microsoft.com/office/powerpoint/2010/main" val="3646196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000000"/>
                </a:solidFill>
                <a:effectLst/>
                <a:latin typeface="Segoe UI" panose="020B0502040204020203" pitchFamily="34" charset="0"/>
              </a:rPr>
              <a:t>各个国家和地区在制定编码标准的时候，“字符的集合”和“编码”一般都是同时制定的。因此，平常我们所说的“字符集”，比如：</a:t>
            </a:r>
            <a:r>
              <a:rPr lang="en-US" altLang="zh-CN" b="0" i="0" dirty="0">
                <a:solidFill>
                  <a:srgbClr val="000000"/>
                </a:solidFill>
                <a:effectLst/>
                <a:latin typeface="Segoe UI" panose="020B0502040204020203" pitchFamily="34" charset="0"/>
              </a:rPr>
              <a:t>ASCII</a:t>
            </a:r>
            <a:r>
              <a:rPr lang="zh-CN" altLang="en-US" b="0" i="0" dirty="0">
                <a:solidFill>
                  <a:srgbClr val="000000"/>
                </a:solidFill>
                <a:effectLst/>
                <a:latin typeface="Segoe UI" panose="020B0502040204020203" pitchFamily="34" charset="0"/>
              </a:rPr>
              <a:t>，</a:t>
            </a:r>
            <a:r>
              <a:rPr lang="en-US" altLang="zh-CN" b="0" i="0" dirty="0">
                <a:solidFill>
                  <a:srgbClr val="000000"/>
                </a:solidFill>
                <a:effectLst/>
                <a:latin typeface="Segoe UI" panose="020B0502040204020203" pitchFamily="34" charset="0"/>
              </a:rPr>
              <a:t>GB2312, GBK, JIS </a:t>
            </a:r>
            <a:r>
              <a:rPr lang="zh-CN" altLang="en-US" b="0" i="0" dirty="0">
                <a:solidFill>
                  <a:srgbClr val="000000"/>
                </a:solidFill>
                <a:effectLst/>
                <a:latin typeface="Segoe UI" panose="020B0502040204020203" pitchFamily="34" charset="0"/>
              </a:rPr>
              <a:t>等，除了有“字符的集合”这层含义外，同时也包含了“编码”的含义。</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6</a:t>
            </a:fld>
            <a:endParaRPr lang="zh-CN" altLang="en-US"/>
          </a:p>
        </p:txBody>
      </p:sp>
    </p:spTree>
    <p:extLst>
      <p:ext uri="{BB962C8B-B14F-4D97-AF65-F5344CB8AC3E}">
        <p14:creationId xmlns:p14="http://schemas.microsoft.com/office/powerpoint/2010/main" val="40733218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000000"/>
                </a:solidFill>
                <a:effectLst/>
                <a:latin typeface="Segoe UI" panose="020B0502040204020203" pitchFamily="34" charset="0"/>
              </a:rPr>
              <a:t>各个国家和地区在制定编码标准的时候，“字符的集合”和“编码”一般都是同时制定的。因此，平常我们所说的“字符集”，比如：</a:t>
            </a:r>
            <a:r>
              <a:rPr lang="en-US" altLang="zh-CN" b="0" i="0" dirty="0">
                <a:solidFill>
                  <a:srgbClr val="000000"/>
                </a:solidFill>
                <a:effectLst/>
                <a:latin typeface="Segoe UI" panose="020B0502040204020203" pitchFamily="34" charset="0"/>
              </a:rPr>
              <a:t>ASCII</a:t>
            </a:r>
            <a:r>
              <a:rPr lang="zh-CN" altLang="en-US" b="0" i="0" dirty="0">
                <a:solidFill>
                  <a:srgbClr val="000000"/>
                </a:solidFill>
                <a:effectLst/>
                <a:latin typeface="Segoe UI" panose="020B0502040204020203" pitchFamily="34" charset="0"/>
              </a:rPr>
              <a:t>，</a:t>
            </a:r>
            <a:r>
              <a:rPr lang="en-US" altLang="zh-CN" b="0" i="0" dirty="0">
                <a:solidFill>
                  <a:srgbClr val="000000"/>
                </a:solidFill>
                <a:effectLst/>
                <a:latin typeface="Segoe UI" panose="020B0502040204020203" pitchFamily="34" charset="0"/>
              </a:rPr>
              <a:t>GB2312, GBK, JIS </a:t>
            </a:r>
            <a:r>
              <a:rPr lang="zh-CN" altLang="en-US" b="0" i="0" dirty="0">
                <a:solidFill>
                  <a:srgbClr val="000000"/>
                </a:solidFill>
                <a:effectLst/>
                <a:latin typeface="Segoe UI" panose="020B0502040204020203" pitchFamily="34" charset="0"/>
              </a:rPr>
              <a:t>等，除了有“字符的集合”这层含义外，同时也包含了“编码”的含义。</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t>7</a:t>
            </a:fld>
            <a:endParaRPr lang="zh-CN" altLang="en-US"/>
          </a:p>
        </p:txBody>
      </p:sp>
    </p:spTree>
    <p:extLst>
      <p:ext uri="{BB962C8B-B14F-4D97-AF65-F5344CB8AC3E}">
        <p14:creationId xmlns:p14="http://schemas.microsoft.com/office/powerpoint/2010/main" val="11796570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121212"/>
                </a:solidFill>
                <a:effectLst/>
                <a:latin typeface="-apple-system"/>
              </a:rPr>
              <a:t>电子元件的不同状态</a:t>
            </a:r>
            <a:r>
              <a:rPr lang="en-US" altLang="zh-CN" b="0" i="0" dirty="0">
                <a:solidFill>
                  <a:srgbClr val="121212"/>
                </a:solidFill>
                <a:effectLst/>
                <a:latin typeface="-apple-system"/>
              </a:rPr>
              <a:t>(</a:t>
            </a:r>
            <a:r>
              <a:rPr lang="zh-CN" altLang="en-US" b="0" i="0" dirty="0">
                <a:solidFill>
                  <a:srgbClr val="121212"/>
                </a:solidFill>
                <a:effectLst/>
                <a:latin typeface="-apple-system"/>
              </a:rPr>
              <a:t>一般为断开和闭合两种状态</a:t>
            </a:r>
            <a:r>
              <a:rPr lang="en-US" altLang="zh-CN" b="0" i="0" dirty="0">
                <a:solidFill>
                  <a:srgbClr val="121212"/>
                </a:solidFill>
                <a:effectLst/>
                <a:latin typeface="-apple-system"/>
              </a:rPr>
              <a:t>)</a:t>
            </a:r>
            <a:r>
              <a:rPr lang="zh-CN" altLang="en-US" b="0" i="0" dirty="0">
                <a:solidFill>
                  <a:srgbClr val="121212"/>
                </a:solidFill>
                <a:effectLst/>
                <a:latin typeface="-apple-system"/>
              </a:rPr>
              <a:t>的组合能代表数字系统中的数字</a:t>
            </a:r>
            <a:r>
              <a:rPr lang="en-US" altLang="zh-CN" b="0" i="0" dirty="0">
                <a:solidFill>
                  <a:srgbClr val="121212"/>
                </a:solidFill>
                <a:effectLst/>
                <a:latin typeface="-apple-system"/>
              </a:rPr>
              <a:t>(</a:t>
            </a:r>
            <a:r>
              <a:rPr lang="zh-CN" altLang="en-US" b="0" i="0" dirty="0">
                <a:solidFill>
                  <a:srgbClr val="121212"/>
                </a:solidFill>
                <a:effectLst/>
                <a:latin typeface="-apple-system"/>
              </a:rPr>
              <a:t>比如断开和闭合代表二进制中的</a:t>
            </a:r>
            <a:r>
              <a:rPr lang="en-US" altLang="zh-CN" b="0" i="0" dirty="0">
                <a:solidFill>
                  <a:srgbClr val="121212"/>
                </a:solidFill>
                <a:effectLst/>
                <a:latin typeface="-apple-system"/>
              </a:rPr>
              <a:t>0</a:t>
            </a:r>
            <a:r>
              <a:rPr lang="zh-CN" altLang="en-US" b="0" i="0" dirty="0">
                <a:solidFill>
                  <a:srgbClr val="121212"/>
                </a:solidFill>
                <a:effectLst/>
                <a:latin typeface="-apple-system"/>
              </a:rPr>
              <a:t>和</a:t>
            </a:r>
            <a:r>
              <a:rPr lang="en-US" altLang="zh-CN" b="0" i="0" dirty="0">
                <a:solidFill>
                  <a:srgbClr val="121212"/>
                </a:solidFill>
                <a:effectLst/>
                <a:latin typeface="-apple-system"/>
              </a:rPr>
              <a:t>1)</a:t>
            </a:r>
            <a:r>
              <a:rPr lang="zh-CN" altLang="en-US" b="0" i="0" dirty="0">
                <a:solidFill>
                  <a:srgbClr val="121212"/>
                </a:solidFill>
                <a:effectLst/>
                <a:latin typeface="-apple-system"/>
              </a:rPr>
              <a:t>，因此字符编码的过程也就可以理解为将字符转换映射为计算机可以接受的二进制数字的过程，这样才便于字符在计算机中表示、存储、处理和传输</a:t>
            </a:r>
            <a:r>
              <a:rPr lang="en-US" altLang="zh-CN" b="0" i="0" dirty="0">
                <a:solidFill>
                  <a:srgbClr val="121212"/>
                </a:solidFill>
                <a:effectLst/>
                <a:latin typeface="-apple-system"/>
              </a:rPr>
              <a:t>(</a:t>
            </a:r>
            <a:r>
              <a:rPr lang="zh-CN" altLang="en-US" b="0" i="0" dirty="0">
                <a:solidFill>
                  <a:srgbClr val="121212"/>
                </a:solidFill>
                <a:effectLst/>
                <a:latin typeface="-apple-system"/>
              </a:rPr>
              <a:t>包括在网络中传输</a:t>
            </a:r>
            <a:r>
              <a:rPr lang="en-US" altLang="zh-CN" b="0" i="0" dirty="0">
                <a:solidFill>
                  <a:srgbClr val="121212"/>
                </a:solidFill>
                <a:effectLst/>
                <a:latin typeface="-apple-system"/>
              </a:rPr>
              <a:t>)</a:t>
            </a:r>
            <a:r>
              <a:rPr lang="zh-CN" altLang="en-US" b="0" i="0" dirty="0">
                <a:solidFill>
                  <a:srgbClr val="121212"/>
                </a:solidFill>
                <a:effectLst/>
                <a:latin typeface="-apple-system"/>
              </a:rPr>
              <a:t>。</a:t>
            </a:r>
            <a:endParaRPr lang="en-US" altLang="zh-CN" b="0" i="0" dirty="0">
              <a:solidFill>
                <a:srgbClr val="121212"/>
              </a:solidFill>
              <a:effectLst/>
              <a:latin typeface="-apple-system"/>
            </a:endParaRPr>
          </a:p>
          <a:p>
            <a:endParaRPr lang="en-US" altLang="zh-CN" b="0" i="0" dirty="0">
              <a:solidFill>
                <a:srgbClr val="121212"/>
              </a:solidFill>
              <a:effectLst/>
              <a:latin typeface="-apple-system"/>
            </a:endParaRPr>
          </a:p>
          <a:p>
            <a:pPr algn="l"/>
            <a:r>
              <a:rPr lang="zh-CN" altLang="en-US" b="0" i="0" dirty="0">
                <a:solidFill>
                  <a:srgbClr val="121212"/>
                </a:solidFill>
                <a:effectLst/>
                <a:latin typeface="-apple-system"/>
              </a:rPr>
              <a:t>当然，肯定不是我们想怎么转换就怎么转换，否则就会造成同一段二进制数字在不同计算机上显示出来的字符不一样的情况，因此必须得定一个统一的标准进行转换。</a:t>
            </a:r>
          </a:p>
          <a:p>
            <a:pPr algn="l"/>
            <a:r>
              <a:rPr lang="zh-CN" altLang="en-US" b="0" i="0" dirty="0">
                <a:solidFill>
                  <a:srgbClr val="121212"/>
                </a:solidFill>
                <a:effectLst/>
                <a:latin typeface="-apple-system"/>
              </a:rPr>
              <a:t>于是就设计出了进行这种转换的标准</a:t>
            </a:r>
            <a:r>
              <a:rPr lang="en-US" altLang="zh-CN" b="0" i="0" dirty="0">
                <a:solidFill>
                  <a:srgbClr val="121212"/>
                </a:solidFill>
                <a:effectLst/>
                <a:latin typeface="-apple-system"/>
              </a:rPr>
              <a:t>——</a:t>
            </a:r>
            <a:r>
              <a:rPr lang="zh-CN" altLang="en-US" b="0" i="0" dirty="0">
                <a:solidFill>
                  <a:srgbClr val="121212"/>
                </a:solidFill>
                <a:effectLst/>
                <a:latin typeface="-apple-system"/>
              </a:rPr>
              <a:t>字符编码标准。</a:t>
            </a:r>
          </a:p>
          <a:p>
            <a:endParaRPr lang="en-US" altLang="zh-CN" dirty="0"/>
          </a:p>
          <a:p>
            <a:r>
              <a:rPr lang="zh-CN" altLang="en-US" dirty="0"/>
              <a:t>各个国家和地区在制定编码标准的时候，“字符的集合”和“编码”一般都是同时制定的。因此，平常我们所说的“字符集”，比如：</a:t>
            </a:r>
            <a:r>
              <a:rPr lang="en-US" altLang="zh-CN" dirty="0"/>
              <a:t>GB2312, GBK, JIS </a:t>
            </a:r>
            <a:r>
              <a:rPr lang="zh-CN" altLang="en-US" dirty="0"/>
              <a:t>等，除了有“字符的集合”这层含义外，同时也包含了“编码”的含义。</a:t>
            </a:r>
          </a:p>
        </p:txBody>
      </p:sp>
      <p:sp>
        <p:nvSpPr>
          <p:cNvPr id="4" name="灯片编号占位符 3"/>
          <p:cNvSpPr>
            <a:spLocks noGrp="1"/>
          </p:cNvSpPr>
          <p:nvPr>
            <p:ph type="sldNum" sz="quarter" idx="5"/>
          </p:nvPr>
        </p:nvSpPr>
        <p:spPr/>
        <p:txBody>
          <a:bodyPr/>
          <a:lstStyle/>
          <a:p>
            <a:fld id="{9000E0C4-7FBC-4B2A-BCA6-30AA2B911063}" type="slidenum">
              <a:rPr lang="zh-CN" altLang="en-US" smtClean="0"/>
              <a:t>8</a:t>
            </a:fld>
            <a:endParaRPr lang="zh-CN" altLang="en-US"/>
          </a:p>
        </p:txBody>
      </p:sp>
    </p:spTree>
    <p:extLst>
      <p:ext uri="{BB962C8B-B14F-4D97-AF65-F5344CB8AC3E}">
        <p14:creationId xmlns:p14="http://schemas.microsoft.com/office/powerpoint/2010/main" val="2768998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000E0C4-7FBC-4B2A-BCA6-30AA2B911063}" type="slidenum">
              <a:rPr lang="zh-CN" altLang="en-US" smtClean="0"/>
              <a:pPr/>
              <a:t>9</a:t>
            </a:fld>
            <a:endParaRPr lang="zh-CN" altLang="en-US" dirty="0"/>
          </a:p>
        </p:txBody>
      </p:sp>
    </p:spTree>
    <p:extLst>
      <p:ext uri="{BB962C8B-B14F-4D97-AF65-F5344CB8AC3E}">
        <p14:creationId xmlns:p14="http://schemas.microsoft.com/office/powerpoint/2010/main" val="1067004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5" name="矩形: 单圆角 94">
            <a:extLst>
              <a:ext uri="{FF2B5EF4-FFF2-40B4-BE49-F238E27FC236}">
                <a16:creationId xmlns:a16="http://schemas.microsoft.com/office/drawing/2014/main" id="{79D5BB99-EF6C-458F-A30B-65D9B384DDE5}"/>
              </a:ext>
            </a:extLst>
          </p:cNvPr>
          <p:cNvSpPr/>
          <p:nvPr userDrawn="1"/>
        </p:nvSpPr>
        <p:spPr>
          <a:xfrm flipH="1">
            <a:off x="5507940" y="1606178"/>
            <a:ext cx="5040000" cy="1980000"/>
          </a:xfrm>
          <a:prstGeom prst="round1Rect">
            <a:avLst>
              <a:gd name="adj" fmla="val 1801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单圆角 95">
            <a:extLst>
              <a:ext uri="{FF2B5EF4-FFF2-40B4-BE49-F238E27FC236}">
                <a16:creationId xmlns:a16="http://schemas.microsoft.com/office/drawing/2014/main" id="{1C9906ED-0BCA-4C5A-9467-738173670E81}"/>
              </a:ext>
            </a:extLst>
          </p:cNvPr>
          <p:cNvSpPr/>
          <p:nvPr userDrawn="1"/>
        </p:nvSpPr>
        <p:spPr>
          <a:xfrm flipV="1">
            <a:off x="5507940" y="3585599"/>
            <a:ext cx="5040000" cy="540000"/>
          </a:xfrm>
          <a:prstGeom prst="round1Rect">
            <a:avLst>
              <a:gd name="adj" fmla="val 37193"/>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9" name="组合 98">
            <a:extLst>
              <a:ext uri="{FF2B5EF4-FFF2-40B4-BE49-F238E27FC236}">
                <a16:creationId xmlns:a16="http://schemas.microsoft.com/office/drawing/2014/main" id="{C20217AE-5D78-4F8D-B7E5-3C44168AFC26}"/>
              </a:ext>
            </a:extLst>
          </p:cNvPr>
          <p:cNvGrpSpPr/>
          <p:nvPr userDrawn="1"/>
        </p:nvGrpSpPr>
        <p:grpSpPr>
          <a:xfrm>
            <a:off x="5844644" y="1925731"/>
            <a:ext cx="3624470" cy="1356133"/>
            <a:chOff x="6970644" y="1948070"/>
            <a:chExt cx="3624470" cy="1356133"/>
          </a:xfrm>
        </p:grpSpPr>
        <p:sp>
          <p:nvSpPr>
            <p:cNvPr id="97" name="文本框 96">
              <a:extLst>
                <a:ext uri="{FF2B5EF4-FFF2-40B4-BE49-F238E27FC236}">
                  <a16:creationId xmlns:a16="http://schemas.microsoft.com/office/drawing/2014/main" id="{BC356CFF-60C5-4F18-A819-DA42FA8C8A78}"/>
                </a:ext>
              </a:extLst>
            </p:cNvPr>
            <p:cNvSpPr txBox="1"/>
            <p:nvPr userDrawn="1"/>
          </p:nvSpPr>
          <p:spPr>
            <a:xfrm>
              <a:off x="6970644" y="1948070"/>
              <a:ext cx="3624470" cy="923330"/>
            </a:xfrm>
            <a:prstGeom prst="rect">
              <a:avLst/>
            </a:prstGeom>
            <a:noFill/>
          </p:spPr>
          <p:txBody>
            <a:bodyPr wrap="square" rtlCol="0">
              <a:spAutoFit/>
            </a:bodyPr>
            <a:lstStyle/>
            <a:p>
              <a:pPr algn="dist"/>
              <a:r>
                <a:rPr lang="zh-CN" altLang="en-US" sz="5400" dirty="0">
                  <a:solidFill>
                    <a:schemeClr val="bg1"/>
                  </a:solidFill>
                  <a:latin typeface="+mj-ea"/>
                  <a:ea typeface="+mj-ea"/>
                </a:rPr>
                <a:t>课程研讨</a:t>
              </a:r>
            </a:p>
          </p:txBody>
        </p:sp>
        <p:sp>
          <p:nvSpPr>
            <p:cNvPr id="98" name="文本框 97">
              <a:extLst>
                <a:ext uri="{FF2B5EF4-FFF2-40B4-BE49-F238E27FC236}">
                  <a16:creationId xmlns:a16="http://schemas.microsoft.com/office/drawing/2014/main" id="{66F5A777-3D75-48AD-B706-60503A6B7246}"/>
                </a:ext>
              </a:extLst>
            </p:cNvPr>
            <p:cNvSpPr txBox="1"/>
            <p:nvPr userDrawn="1"/>
          </p:nvSpPr>
          <p:spPr>
            <a:xfrm>
              <a:off x="7019708" y="2842538"/>
              <a:ext cx="3526342" cy="46166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lang="en-US" altLang="zh-CN" sz="2400" dirty="0">
                  <a:solidFill>
                    <a:schemeClr val="bg1">
                      <a:alpha val="64000"/>
                    </a:schemeClr>
                  </a:solidFill>
                  <a:latin typeface="+mj-lt"/>
                  <a:ea typeface="+mj-ea"/>
                </a:rPr>
                <a:t>Course Seminar</a:t>
              </a:r>
              <a:endParaRPr lang="zh-CN" altLang="en-US" sz="2400" dirty="0">
                <a:solidFill>
                  <a:schemeClr val="bg1">
                    <a:alpha val="64000"/>
                  </a:schemeClr>
                </a:solidFill>
                <a:latin typeface="+mj-lt"/>
                <a:ea typeface="+mj-ea"/>
              </a:endParaRPr>
            </a:p>
          </p:txBody>
        </p:sp>
      </p:grpSp>
      <p:sp>
        <p:nvSpPr>
          <p:cNvPr id="101" name="AutoShape 3">
            <a:extLst>
              <a:ext uri="{FF2B5EF4-FFF2-40B4-BE49-F238E27FC236}">
                <a16:creationId xmlns:a16="http://schemas.microsoft.com/office/drawing/2014/main" id="{215D2A2B-6C0A-4863-B72B-6276960A9CEC}"/>
              </a:ext>
            </a:extLst>
          </p:cNvPr>
          <p:cNvSpPr>
            <a:spLocks noChangeAspect="1" noChangeArrowheads="1" noTextEdit="1"/>
          </p:cNvSpPr>
          <p:nvPr/>
        </p:nvSpPr>
        <p:spPr bwMode="auto">
          <a:xfrm>
            <a:off x="2195512" y="1344984"/>
            <a:ext cx="7800975" cy="390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文本框 184">
            <a:extLst>
              <a:ext uri="{FF2B5EF4-FFF2-40B4-BE49-F238E27FC236}">
                <a16:creationId xmlns:a16="http://schemas.microsoft.com/office/drawing/2014/main" id="{5E10B9E3-1001-4C94-8E1C-EAC73F63DD5B}"/>
              </a:ext>
            </a:extLst>
          </p:cNvPr>
          <p:cNvSpPr txBox="1"/>
          <p:nvPr userDrawn="1"/>
        </p:nvSpPr>
        <p:spPr>
          <a:xfrm>
            <a:off x="5844644" y="3670933"/>
            <a:ext cx="4132886" cy="369332"/>
          </a:xfrm>
          <a:prstGeom prst="rect">
            <a:avLst/>
          </a:prstGeom>
          <a:noFill/>
        </p:spPr>
        <p:txBody>
          <a:bodyPr wrap="square" rtlCol="0">
            <a:spAutoFit/>
          </a:bodyPr>
          <a:lstStyle/>
          <a:p>
            <a:pPr algn="just"/>
            <a:r>
              <a:rPr lang="zh-CN" altLang="en-US" dirty="0">
                <a:solidFill>
                  <a:schemeClr val="bg1"/>
                </a:solidFill>
              </a:rPr>
              <a:t>计算机组成原理</a:t>
            </a:r>
            <a:r>
              <a:rPr lang="en-US" altLang="zh-CN" dirty="0">
                <a:solidFill>
                  <a:schemeClr val="bg1"/>
                </a:solidFill>
              </a:rPr>
              <a:t>A (1)</a:t>
            </a:r>
            <a:r>
              <a:rPr lang="zh-CN" altLang="en-US" dirty="0">
                <a:solidFill>
                  <a:schemeClr val="bg1"/>
                </a:solidFill>
              </a:rPr>
              <a:t> </a:t>
            </a:r>
            <a:r>
              <a:rPr lang="en-US" altLang="zh-CN" dirty="0">
                <a:solidFill>
                  <a:schemeClr val="bg1"/>
                </a:solidFill>
              </a:rPr>
              <a:t>· </a:t>
            </a:r>
            <a:r>
              <a:rPr lang="zh-CN" altLang="en-US" dirty="0">
                <a:solidFill>
                  <a:schemeClr val="bg1"/>
                </a:solidFill>
              </a:rPr>
              <a:t>严昕宇 </a:t>
            </a:r>
            <a:r>
              <a:rPr lang="en-US" altLang="zh-CN" dirty="0">
                <a:solidFill>
                  <a:schemeClr val="bg1"/>
                </a:solidFill>
              </a:rPr>
              <a:t>· </a:t>
            </a:r>
            <a:r>
              <a:rPr lang="zh-CN" altLang="en-US" dirty="0">
                <a:solidFill>
                  <a:schemeClr val="bg1"/>
                </a:solidFill>
              </a:rPr>
              <a:t>鲜文坤 </a:t>
            </a:r>
          </a:p>
        </p:txBody>
      </p:sp>
      <p:sp>
        <p:nvSpPr>
          <p:cNvPr id="191" name="矩形 190">
            <a:extLst>
              <a:ext uri="{FF2B5EF4-FFF2-40B4-BE49-F238E27FC236}">
                <a16:creationId xmlns:a16="http://schemas.microsoft.com/office/drawing/2014/main" id="{F8A852A0-A3CB-499B-B652-BBD9FEE92708}"/>
              </a:ext>
            </a:extLst>
          </p:cNvPr>
          <p:cNvSpPr/>
          <p:nvPr userDrawn="1"/>
        </p:nvSpPr>
        <p:spPr>
          <a:xfrm>
            <a:off x="515938" y="0"/>
            <a:ext cx="90000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文本框 1">
            <a:extLst>
              <a:ext uri="{FF2B5EF4-FFF2-40B4-BE49-F238E27FC236}">
                <a16:creationId xmlns:a16="http://schemas.microsoft.com/office/drawing/2014/main" id="{BB7300C9-F625-4D10-B61D-8C25794FF21E}"/>
              </a:ext>
            </a:extLst>
          </p:cNvPr>
          <p:cNvSpPr txBox="1"/>
          <p:nvPr userDrawn="1"/>
        </p:nvSpPr>
        <p:spPr>
          <a:xfrm rot="16200000">
            <a:off x="1790847" y="464967"/>
            <a:ext cx="1085903" cy="456535"/>
          </a:xfrm>
          <a:prstGeom prst="rect">
            <a:avLst/>
          </a:prstGeom>
          <a:noFill/>
        </p:spPr>
        <p:txBody>
          <a:bodyPr wrap="square" rtlCol="0">
            <a:spAutoFit/>
          </a:bodyPr>
          <a:lstStyle/>
          <a:p>
            <a:pPr algn="just">
              <a:lnSpc>
                <a:spcPct val="130000"/>
              </a:lnSpc>
            </a:pPr>
            <a:r>
              <a:rPr lang="en-US" altLang="zh-CN" sz="2000" dirty="0">
                <a:solidFill>
                  <a:schemeClr val="tx2"/>
                </a:solidFill>
                <a:latin typeface="+mn-ea"/>
                <a:ea typeface="+mn-ea"/>
              </a:rPr>
              <a:t>CES</a:t>
            </a:r>
            <a:endParaRPr lang="zh-CN" altLang="en-US" sz="2000" dirty="0">
              <a:solidFill>
                <a:schemeClr val="tx2"/>
              </a:solidFill>
              <a:latin typeface="+mn-ea"/>
              <a:ea typeface="+mn-ea"/>
            </a:endParaRPr>
          </a:p>
        </p:txBody>
      </p:sp>
      <p:sp>
        <p:nvSpPr>
          <p:cNvPr id="19" name="文本框 18">
            <a:extLst>
              <a:ext uri="{FF2B5EF4-FFF2-40B4-BE49-F238E27FC236}">
                <a16:creationId xmlns:a16="http://schemas.microsoft.com/office/drawing/2014/main" id="{38E12717-7365-4071-88CB-3D382CF07EC1}"/>
              </a:ext>
            </a:extLst>
          </p:cNvPr>
          <p:cNvSpPr txBox="1"/>
          <p:nvPr userDrawn="1"/>
        </p:nvSpPr>
        <p:spPr>
          <a:xfrm rot="16200000">
            <a:off x="265805" y="4308474"/>
            <a:ext cx="1325877" cy="825611"/>
          </a:xfrm>
          <a:prstGeom prst="rect">
            <a:avLst/>
          </a:prstGeom>
          <a:noFill/>
        </p:spPr>
        <p:txBody>
          <a:bodyPr wrap="square" rtlCol="0">
            <a:spAutoFit/>
          </a:bodyPr>
          <a:lstStyle/>
          <a:p>
            <a:pPr algn="just">
              <a:lnSpc>
                <a:spcPct val="130000"/>
              </a:lnSpc>
            </a:pPr>
            <a:r>
              <a:rPr lang="en-US" altLang="zh-CN" sz="4000" baseline="0" dirty="0">
                <a:ln w="19050">
                  <a:solidFill>
                    <a:srgbClr val="BC7F73"/>
                  </a:solidFill>
                </a:ln>
                <a:noFill/>
                <a:latin typeface="+mn-ea"/>
                <a:ea typeface="+mn-ea"/>
              </a:rPr>
              <a:t>CES</a:t>
            </a:r>
            <a:endParaRPr lang="zh-CN" altLang="en-US" sz="4000" baseline="0" dirty="0">
              <a:ln w="19050">
                <a:solidFill>
                  <a:srgbClr val="BC7F73"/>
                </a:solidFill>
              </a:ln>
              <a:noFill/>
              <a:latin typeface="+mn-ea"/>
              <a:ea typeface="+mn-ea"/>
            </a:endParaRPr>
          </a:p>
        </p:txBody>
      </p:sp>
      <p:sp>
        <p:nvSpPr>
          <p:cNvPr id="21" name="文本框 20">
            <a:extLst>
              <a:ext uri="{FF2B5EF4-FFF2-40B4-BE49-F238E27FC236}">
                <a16:creationId xmlns:a16="http://schemas.microsoft.com/office/drawing/2014/main" id="{CAD9ABFC-07DD-458B-878D-D75E8732F5BB}"/>
              </a:ext>
            </a:extLst>
          </p:cNvPr>
          <p:cNvSpPr txBox="1"/>
          <p:nvPr userDrawn="1"/>
        </p:nvSpPr>
        <p:spPr>
          <a:xfrm rot="16200000">
            <a:off x="265804" y="5588987"/>
            <a:ext cx="1325877" cy="825611"/>
          </a:xfrm>
          <a:prstGeom prst="rect">
            <a:avLst/>
          </a:prstGeom>
          <a:noFill/>
        </p:spPr>
        <p:txBody>
          <a:bodyPr wrap="square" rtlCol="0">
            <a:spAutoFit/>
          </a:bodyPr>
          <a:lstStyle/>
          <a:p>
            <a:pPr algn="just">
              <a:lnSpc>
                <a:spcPct val="130000"/>
              </a:lnSpc>
            </a:pPr>
            <a:r>
              <a:rPr lang="en-US" altLang="zh-CN" sz="4000" baseline="0" dirty="0">
                <a:ln w="19050">
                  <a:solidFill>
                    <a:srgbClr val="BC7F73"/>
                  </a:solidFill>
                </a:ln>
                <a:noFill/>
                <a:latin typeface="+mn-ea"/>
                <a:ea typeface="+mn-ea"/>
              </a:rPr>
              <a:t>CES</a:t>
            </a:r>
            <a:endParaRPr lang="zh-CN" altLang="en-US" sz="4000" baseline="0" dirty="0">
              <a:ln w="19050">
                <a:solidFill>
                  <a:srgbClr val="BC7F73"/>
                </a:solidFill>
              </a:ln>
              <a:noFill/>
              <a:latin typeface="+mn-ea"/>
              <a:ea typeface="+mn-ea"/>
            </a:endParaRPr>
          </a:p>
        </p:txBody>
      </p:sp>
      <p:sp>
        <p:nvSpPr>
          <p:cNvPr id="25" name="文本框 24">
            <a:extLst>
              <a:ext uri="{FF2B5EF4-FFF2-40B4-BE49-F238E27FC236}">
                <a16:creationId xmlns:a16="http://schemas.microsoft.com/office/drawing/2014/main" id="{74C3A5AD-BC9B-4FC1-962E-7A9489C5640A}"/>
              </a:ext>
            </a:extLst>
          </p:cNvPr>
          <p:cNvSpPr txBox="1"/>
          <p:nvPr userDrawn="1"/>
        </p:nvSpPr>
        <p:spPr>
          <a:xfrm rot="16200000">
            <a:off x="262369" y="2995991"/>
            <a:ext cx="1325877" cy="825611"/>
          </a:xfrm>
          <a:prstGeom prst="rect">
            <a:avLst/>
          </a:prstGeom>
          <a:noFill/>
        </p:spPr>
        <p:txBody>
          <a:bodyPr wrap="square" rtlCol="0">
            <a:spAutoFit/>
          </a:bodyPr>
          <a:lstStyle/>
          <a:p>
            <a:pPr algn="just">
              <a:lnSpc>
                <a:spcPct val="130000"/>
              </a:lnSpc>
            </a:pPr>
            <a:r>
              <a:rPr lang="en-US" altLang="zh-CN" sz="4000" baseline="0" dirty="0">
                <a:ln w="19050">
                  <a:solidFill>
                    <a:srgbClr val="BC7F73"/>
                  </a:solidFill>
                </a:ln>
                <a:noFill/>
                <a:latin typeface="+mn-ea"/>
                <a:ea typeface="+mn-ea"/>
              </a:rPr>
              <a:t>CES</a:t>
            </a:r>
            <a:endParaRPr lang="zh-CN" altLang="en-US" sz="4000" baseline="0" dirty="0">
              <a:ln w="19050">
                <a:solidFill>
                  <a:srgbClr val="BC7F73"/>
                </a:solidFill>
              </a:ln>
              <a:noFill/>
              <a:latin typeface="+mn-ea"/>
              <a:ea typeface="+mn-ea"/>
            </a:endParaRPr>
          </a:p>
        </p:txBody>
      </p:sp>
      <p:sp>
        <p:nvSpPr>
          <p:cNvPr id="26" name="文本框 25">
            <a:extLst>
              <a:ext uri="{FF2B5EF4-FFF2-40B4-BE49-F238E27FC236}">
                <a16:creationId xmlns:a16="http://schemas.microsoft.com/office/drawing/2014/main" id="{40523A00-D05F-47B3-98B6-A1DEC20F01D5}"/>
              </a:ext>
            </a:extLst>
          </p:cNvPr>
          <p:cNvSpPr txBox="1"/>
          <p:nvPr userDrawn="1"/>
        </p:nvSpPr>
        <p:spPr>
          <a:xfrm rot="16200000">
            <a:off x="262368" y="1669183"/>
            <a:ext cx="1325877" cy="825611"/>
          </a:xfrm>
          <a:prstGeom prst="rect">
            <a:avLst/>
          </a:prstGeom>
          <a:noFill/>
        </p:spPr>
        <p:txBody>
          <a:bodyPr wrap="square" rtlCol="0">
            <a:spAutoFit/>
          </a:bodyPr>
          <a:lstStyle/>
          <a:p>
            <a:pPr algn="just">
              <a:lnSpc>
                <a:spcPct val="130000"/>
              </a:lnSpc>
            </a:pPr>
            <a:r>
              <a:rPr lang="en-US" altLang="zh-CN" sz="4000" baseline="0" dirty="0">
                <a:ln w="19050">
                  <a:solidFill>
                    <a:srgbClr val="BC7F73"/>
                  </a:solidFill>
                </a:ln>
                <a:noFill/>
                <a:latin typeface="+mn-ea"/>
                <a:ea typeface="+mn-ea"/>
              </a:rPr>
              <a:t>CES</a:t>
            </a:r>
            <a:endParaRPr lang="zh-CN" altLang="en-US" sz="4000" baseline="0" dirty="0">
              <a:ln w="19050">
                <a:solidFill>
                  <a:srgbClr val="BC7F73"/>
                </a:solidFill>
              </a:ln>
              <a:noFill/>
              <a:latin typeface="+mn-ea"/>
              <a:ea typeface="+mn-ea"/>
            </a:endParaRPr>
          </a:p>
        </p:txBody>
      </p:sp>
      <p:sp>
        <p:nvSpPr>
          <p:cNvPr id="27" name="文本框 26">
            <a:extLst>
              <a:ext uri="{FF2B5EF4-FFF2-40B4-BE49-F238E27FC236}">
                <a16:creationId xmlns:a16="http://schemas.microsoft.com/office/drawing/2014/main" id="{BB44C816-C9F2-4010-9C49-62C1B655D4F9}"/>
              </a:ext>
            </a:extLst>
          </p:cNvPr>
          <p:cNvSpPr txBox="1"/>
          <p:nvPr userDrawn="1"/>
        </p:nvSpPr>
        <p:spPr>
          <a:xfrm rot="16200000">
            <a:off x="263719" y="433533"/>
            <a:ext cx="1325877" cy="825611"/>
          </a:xfrm>
          <a:prstGeom prst="rect">
            <a:avLst/>
          </a:prstGeom>
          <a:noFill/>
        </p:spPr>
        <p:txBody>
          <a:bodyPr wrap="square" rtlCol="0">
            <a:spAutoFit/>
          </a:bodyPr>
          <a:lstStyle/>
          <a:p>
            <a:pPr algn="just">
              <a:lnSpc>
                <a:spcPct val="130000"/>
              </a:lnSpc>
            </a:pPr>
            <a:r>
              <a:rPr lang="en-US" altLang="zh-CN" sz="4000" baseline="0" dirty="0">
                <a:ln w="19050">
                  <a:solidFill>
                    <a:srgbClr val="BC7F73"/>
                  </a:solidFill>
                </a:ln>
                <a:noFill/>
                <a:latin typeface="+mn-ea"/>
                <a:ea typeface="+mn-ea"/>
              </a:rPr>
              <a:t>CES</a:t>
            </a:r>
            <a:endParaRPr lang="zh-CN" altLang="en-US" sz="4000" baseline="0" dirty="0">
              <a:ln w="19050">
                <a:solidFill>
                  <a:srgbClr val="BC7F73"/>
                </a:solidFill>
              </a:ln>
              <a:noFill/>
              <a:latin typeface="+mn-ea"/>
              <a:ea typeface="+mn-ea"/>
            </a:endParaRPr>
          </a:p>
        </p:txBody>
      </p:sp>
    </p:spTree>
    <p:extLst>
      <p:ext uri="{BB962C8B-B14F-4D97-AF65-F5344CB8AC3E}">
        <p14:creationId xmlns:p14="http://schemas.microsoft.com/office/powerpoint/2010/main" val="1596499300"/>
      </p:ext>
    </p:extLst>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5FF1AE5D-4C05-4FED-B082-4A5DB074EC4C}"/>
              </a:ext>
            </a:extLst>
          </p:cNvPr>
          <p:cNvSpPr/>
          <p:nvPr userDrawn="1"/>
        </p:nvSpPr>
        <p:spPr>
          <a:xfrm>
            <a:off x="0" y="0"/>
            <a:ext cx="12192000" cy="11141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a:extLst>
              <a:ext uri="{FF2B5EF4-FFF2-40B4-BE49-F238E27FC236}">
                <a16:creationId xmlns:a16="http://schemas.microsoft.com/office/drawing/2014/main" id="{5B7CE851-8450-4C2C-A43C-7A1C45DB5BC1}"/>
              </a:ext>
            </a:extLst>
          </p:cNvPr>
          <p:cNvSpPr>
            <a:spLocks noGrp="1"/>
          </p:cNvSpPr>
          <p:nvPr>
            <p:ph type="body" sz="quarter" idx="10" hasCustomPrompt="1"/>
          </p:nvPr>
        </p:nvSpPr>
        <p:spPr>
          <a:xfrm>
            <a:off x="515939" y="304800"/>
            <a:ext cx="10036427" cy="562293"/>
          </a:xfrm>
          <a:prstGeom prst="rect">
            <a:avLst/>
          </a:prstGeom>
        </p:spPr>
        <p:txBody>
          <a:bodyPr/>
          <a:lstStyle>
            <a:lvl1pPr marL="0" indent="0">
              <a:lnSpc>
                <a:spcPct val="100000"/>
              </a:lnSpc>
              <a:buNone/>
              <a:defRPr sz="3200">
                <a:solidFill>
                  <a:schemeClr val="bg1"/>
                </a:solidFill>
                <a:latin typeface="+mj-lt"/>
                <a:ea typeface="+mj-ea"/>
              </a:defRPr>
            </a:lvl1pPr>
          </a:lstStyle>
          <a:p>
            <a:pPr lvl="0"/>
            <a:r>
              <a:rPr lang="zh-CN" altLang="en-US" dirty="0">
                <a:latin typeface="+mj-ea"/>
                <a:ea typeface="+mj-ea"/>
              </a:rPr>
              <a:t>在这里输入标题</a:t>
            </a:r>
            <a:endParaRPr lang="zh-CN" altLang="en-US" dirty="0"/>
          </a:p>
        </p:txBody>
      </p:sp>
      <p:sp>
        <p:nvSpPr>
          <p:cNvPr id="8" name="矩形 7">
            <a:extLst>
              <a:ext uri="{FF2B5EF4-FFF2-40B4-BE49-F238E27FC236}">
                <a16:creationId xmlns:a16="http://schemas.microsoft.com/office/drawing/2014/main" id="{25DDD4EB-C8A9-4EDF-B80D-3725B15BCBC6}"/>
              </a:ext>
            </a:extLst>
          </p:cNvPr>
          <p:cNvSpPr/>
          <p:nvPr userDrawn="1"/>
        </p:nvSpPr>
        <p:spPr>
          <a:xfrm>
            <a:off x="0" y="1114185"/>
            <a:ext cx="12192000" cy="7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形 14">
            <a:extLst>
              <a:ext uri="{FF2B5EF4-FFF2-40B4-BE49-F238E27FC236}">
                <a16:creationId xmlns:a16="http://schemas.microsoft.com/office/drawing/2014/main" id="{89611C11-328E-496F-9108-DED9214C031D}"/>
              </a:ext>
            </a:extLst>
          </p:cNvPr>
          <p:cNvPicPr>
            <a:picLocks noChangeAspect="1"/>
          </p:cNvPicPr>
          <p:nvPr userDrawn="1"/>
        </p:nvPicPr>
        <p:blipFill>
          <a:blip r:embed="rId2">
            <a:alphaModFix amt="80000"/>
            <a:extLst>
              <a:ext uri="{96DAC541-7B7A-43D3-8B79-37D633B846F1}">
                <asvg:svgBlip xmlns:asvg="http://schemas.microsoft.com/office/drawing/2016/SVG/main" r:embed="rId3"/>
              </a:ext>
            </a:extLst>
          </a:blip>
          <a:stretch>
            <a:fillRect/>
          </a:stretch>
        </p:blipFill>
        <p:spPr>
          <a:xfrm>
            <a:off x="10684903" y="328146"/>
            <a:ext cx="1164871" cy="515599"/>
          </a:xfrm>
          <a:prstGeom prst="rect">
            <a:avLst/>
          </a:prstGeom>
        </p:spPr>
      </p:pic>
    </p:spTree>
    <p:extLst>
      <p:ext uri="{BB962C8B-B14F-4D97-AF65-F5344CB8AC3E}">
        <p14:creationId xmlns:p14="http://schemas.microsoft.com/office/powerpoint/2010/main" val="2439293508"/>
      </p:ext>
    </p:extLst>
  </p:cSld>
  <p:clrMapOvr>
    <a:masterClrMapping/>
  </p:clrMapOvr>
  <p:transition spd="slow">
    <p:push/>
  </p:transition>
  <p:extLst>
    <p:ext uri="{DCECCB84-F9BA-43D5-87BE-67443E8EF086}">
      <p15:sldGuideLst xmlns:p15="http://schemas.microsoft.com/office/powerpoint/2012/main">
        <p15:guide id="1" orient="horz" pos="913" userDrawn="1">
          <p15:clr>
            <a:srgbClr val="FBAE40"/>
          </p15:clr>
        </p15:guide>
        <p15:guide id="2" orient="horz" pos="527"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244134"/>
      </p:ext>
    </p:extLst>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bg>
      <p:bgPr>
        <a:blipFill dpi="0" rotWithShape="1">
          <a:blip r:embed="rId2">
            <a:alphaModFix amt="99000"/>
            <a:lum/>
          </a:blip>
          <a:srcRect/>
          <a:stretch>
            <a:fillRect/>
          </a:stretch>
        </a:blipFill>
        <a:effectLst/>
      </p:bgPr>
    </p:bg>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8DA43F5A-10CC-4D34-B407-DD1E1EBF94C2}"/>
              </a:ext>
            </a:extLst>
          </p:cNvPr>
          <p:cNvSpPr/>
          <p:nvPr userDrawn="1"/>
        </p:nvSpPr>
        <p:spPr>
          <a:xfrm>
            <a:off x="0" y="0"/>
            <a:ext cx="12192000" cy="6858000"/>
          </a:xfrm>
          <a:prstGeom prst="rect">
            <a:avLst/>
          </a:prstGeom>
          <a:gradFill flip="none" rotWithShape="1">
            <a:gsLst>
              <a:gs pos="0">
                <a:schemeClr val="accent1"/>
              </a:gs>
              <a:gs pos="93000">
                <a:schemeClr val="bg1">
                  <a:alpha val="1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占位符 12">
            <a:extLst>
              <a:ext uri="{FF2B5EF4-FFF2-40B4-BE49-F238E27FC236}">
                <a16:creationId xmlns:a16="http://schemas.microsoft.com/office/drawing/2014/main" id="{8572D031-D400-43B0-8E21-E4212395CCCF}"/>
              </a:ext>
            </a:extLst>
          </p:cNvPr>
          <p:cNvSpPr>
            <a:spLocks noGrp="1"/>
          </p:cNvSpPr>
          <p:nvPr>
            <p:ph type="body" sz="quarter" idx="11" hasCustomPrompt="1"/>
          </p:nvPr>
        </p:nvSpPr>
        <p:spPr>
          <a:xfrm>
            <a:off x="531162" y="2999597"/>
            <a:ext cx="4500000" cy="1648603"/>
          </a:xfrm>
          <a:prstGeom prst="rect">
            <a:avLst/>
          </a:prstGeom>
        </p:spPr>
        <p:txBody>
          <a:bodyPr/>
          <a:lstStyle>
            <a:lvl1pPr marL="0" indent="0">
              <a:lnSpc>
                <a:spcPct val="120000"/>
              </a:lnSpc>
              <a:spcBef>
                <a:spcPts val="0"/>
              </a:spcBef>
              <a:buNone/>
              <a:defRPr sz="4400">
                <a:solidFill>
                  <a:schemeClr val="bg1"/>
                </a:solidFill>
                <a:latin typeface="+mj-lt"/>
                <a:ea typeface="+mj-ea"/>
              </a:defRPr>
            </a:lvl1pPr>
          </a:lstStyle>
          <a:p>
            <a:pPr lvl="0"/>
            <a:r>
              <a:rPr lang="zh-CN" altLang="en-US" dirty="0"/>
              <a:t>欧洲专利制度的建立与发展</a:t>
            </a:r>
          </a:p>
        </p:txBody>
      </p:sp>
      <p:sp>
        <p:nvSpPr>
          <p:cNvPr id="15" name="文本占位符 10">
            <a:extLst>
              <a:ext uri="{FF2B5EF4-FFF2-40B4-BE49-F238E27FC236}">
                <a16:creationId xmlns:a16="http://schemas.microsoft.com/office/drawing/2014/main" id="{F304C83E-343E-4C49-9FC3-4D4D6686554E}"/>
              </a:ext>
            </a:extLst>
          </p:cNvPr>
          <p:cNvSpPr>
            <a:spLocks noGrp="1"/>
          </p:cNvSpPr>
          <p:nvPr>
            <p:ph type="body" sz="quarter" idx="12" hasCustomPrompt="1"/>
          </p:nvPr>
        </p:nvSpPr>
        <p:spPr>
          <a:xfrm>
            <a:off x="523558" y="1117554"/>
            <a:ext cx="4507604" cy="1409603"/>
          </a:xfrm>
          <a:prstGeom prst="rect">
            <a:avLst/>
          </a:prstGeom>
        </p:spPr>
        <p:txBody>
          <a:bodyPr/>
          <a:lstStyle>
            <a:lvl1pPr marL="0" indent="0" algn="just">
              <a:lnSpc>
                <a:spcPct val="100000"/>
              </a:lnSpc>
              <a:buNone/>
              <a:defRPr sz="9600">
                <a:solidFill>
                  <a:schemeClr val="bg1">
                    <a:alpha val="90000"/>
                  </a:schemeClr>
                </a:solidFill>
                <a:latin typeface="+mj-lt"/>
              </a:defRPr>
            </a:lvl1pPr>
          </a:lstStyle>
          <a:p>
            <a:pPr lvl="0"/>
            <a:r>
              <a:rPr lang="en-US" altLang="zh-CN" dirty="0"/>
              <a:t>01</a:t>
            </a:r>
            <a:endParaRPr lang="zh-CN" altLang="en-US" dirty="0"/>
          </a:p>
        </p:txBody>
      </p:sp>
      <p:cxnSp>
        <p:nvCxnSpPr>
          <p:cNvPr id="21" name="直接连接符 20">
            <a:extLst>
              <a:ext uri="{FF2B5EF4-FFF2-40B4-BE49-F238E27FC236}">
                <a16:creationId xmlns:a16="http://schemas.microsoft.com/office/drawing/2014/main" id="{2C99AB84-1E1E-4285-BDFB-DB3968D6A5B6}"/>
              </a:ext>
            </a:extLst>
          </p:cNvPr>
          <p:cNvCxnSpPr/>
          <p:nvPr userDrawn="1"/>
        </p:nvCxnSpPr>
        <p:spPr>
          <a:xfrm>
            <a:off x="685800" y="2763377"/>
            <a:ext cx="1988820" cy="0"/>
          </a:xfrm>
          <a:prstGeom prst="line">
            <a:avLst/>
          </a:prstGeom>
          <a:ln w="28575" cap="rnd">
            <a:solidFill>
              <a:schemeClr val="bg1">
                <a:alpha val="80000"/>
              </a:schemeClr>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94886"/>
      </p:ext>
    </p:extLst>
  </p:cSld>
  <p:clrMapOvr>
    <a:masterClrMapping/>
  </p:clrMapOvr>
  <p:transition spd="slow">
    <p:push/>
  </p:transition>
  <p:extLst>
    <p:ext uri="{DCECCB84-F9BA-43D5-87BE-67443E8EF086}">
      <p15:sldGuideLst xmlns:p15="http://schemas.microsoft.com/office/powerpoint/2012/main">
        <p15:guide id="1" orient="horz" pos="216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77334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slow">
    <p:push/>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0" userDrawn="1">
          <p15:clr>
            <a:srgbClr val="F26B43"/>
          </p15:clr>
        </p15:guide>
        <p15:guide id="2" pos="325" userDrawn="1">
          <p15:clr>
            <a:srgbClr val="F26B43"/>
          </p15:clr>
        </p15:guide>
        <p15:guide id="3" orient="horz" pos="4110" userDrawn="1">
          <p15:clr>
            <a:srgbClr val="F26B43"/>
          </p15:clr>
        </p15:guide>
        <p15:guide id="4" pos="735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7.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8.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3.xml"/><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70190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0" y="3765368"/>
            <a:ext cx="12496800" cy="432000"/>
            <a:chOff x="-152400" y="4377022"/>
            <a:chExt cx="12496800" cy="432000"/>
          </a:xfrm>
        </p:grpSpPr>
        <p:sp>
          <p:nvSpPr>
            <p:cNvPr id="15" name="矩形: 圆角 14"/>
            <p:cNvSpPr/>
            <p:nvPr/>
          </p:nvSpPr>
          <p:spPr>
            <a:xfrm>
              <a:off x="-152400" y="4377022"/>
              <a:ext cx="12496800" cy="432000"/>
            </a:xfrm>
            <a:prstGeom prst="roundRect">
              <a:avLst>
                <a:gd name="adj" fmla="val 3147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 name="组合 18"/>
            <p:cNvGrpSpPr/>
            <p:nvPr/>
          </p:nvGrpSpPr>
          <p:grpSpPr>
            <a:xfrm>
              <a:off x="2827966" y="4487008"/>
              <a:ext cx="216000" cy="216000"/>
              <a:chOff x="3646228" y="4307008"/>
              <a:chExt cx="216000" cy="216000"/>
            </a:xfrm>
          </p:grpSpPr>
          <p:sp>
            <p:nvSpPr>
              <p:cNvPr id="16" name="椭圆 15"/>
              <p:cNvSpPr/>
              <p:nvPr/>
            </p:nvSpPr>
            <p:spPr>
              <a:xfrm>
                <a:off x="3646228" y="4307008"/>
                <a:ext cx="216000" cy="21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3700228" y="4361008"/>
                <a:ext cx="108000" cy="108000"/>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iconfont-11592-5504277"/>
            <p:cNvSpPr/>
            <p:nvPr/>
          </p:nvSpPr>
          <p:spPr>
            <a:xfrm>
              <a:off x="3496302" y="4512190"/>
              <a:ext cx="143342" cy="165636"/>
            </a:xfrm>
            <a:custGeom>
              <a:avLst/>
              <a:gdLst>
                <a:gd name="T0" fmla="*/ 218 w 10247"/>
                <a:gd name="T1" fmla="*/ 10884 h 11841"/>
                <a:gd name="T2" fmla="*/ 5174 w 10247"/>
                <a:gd name="T3" fmla="*/ 5928 h 11841"/>
                <a:gd name="T4" fmla="*/ 218 w 10247"/>
                <a:gd name="T5" fmla="*/ 972 h 11841"/>
                <a:gd name="T6" fmla="*/ 211 w 10247"/>
                <a:gd name="T7" fmla="*/ 211 h 11841"/>
                <a:gd name="T8" fmla="*/ 972 w 10247"/>
                <a:gd name="T9" fmla="*/ 218 h 11841"/>
                <a:gd name="T10" fmla="*/ 6305 w 10247"/>
                <a:gd name="T11" fmla="*/ 5551 h 11841"/>
                <a:gd name="T12" fmla="*/ 6305 w 10247"/>
                <a:gd name="T13" fmla="*/ 6305 h 11841"/>
                <a:gd name="T14" fmla="*/ 972 w 10247"/>
                <a:gd name="T15" fmla="*/ 11638 h 11841"/>
                <a:gd name="T16" fmla="*/ 224 w 10247"/>
                <a:gd name="T17" fmla="*/ 11632 h 11841"/>
                <a:gd name="T18" fmla="*/ 218 w 10247"/>
                <a:gd name="T19" fmla="*/ 10884 h 11841"/>
                <a:gd name="T20" fmla="*/ 3951 w 10247"/>
                <a:gd name="T21" fmla="*/ 10884 h 11841"/>
                <a:gd name="T22" fmla="*/ 8907 w 10247"/>
                <a:gd name="T23" fmla="*/ 5928 h 11841"/>
                <a:gd name="T24" fmla="*/ 3951 w 10247"/>
                <a:gd name="T25" fmla="*/ 972 h 11841"/>
                <a:gd name="T26" fmla="*/ 3957 w 10247"/>
                <a:gd name="T27" fmla="*/ 224 h 11841"/>
                <a:gd name="T28" fmla="*/ 4705 w 10247"/>
                <a:gd name="T29" fmla="*/ 218 h 11841"/>
                <a:gd name="T30" fmla="*/ 10038 w 10247"/>
                <a:gd name="T31" fmla="*/ 5551 h 11841"/>
                <a:gd name="T32" fmla="*/ 10038 w 10247"/>
                <a:gd name="T33" fmla="*/ 6305 h 11841"/>
                <a:gd name="T34" fmla="*/ 4705 w 10247"/>
                <a:gd name="T35" fmla="*/ 11638 h 11841"/>
                <a:gd name="T36" fmla="*/ 3957 w 10247"/>
                <a:gd name="T37" fmla="*/ 11632 h 11841"/>
                <a:gd name="T38" fmla="*/ 3951 w 10247"/>
                <a:gd name="T39" fmla="*/ 10884 h 11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47" h="11841">
                  <a:moveTo>
                    <a:pt x="218" y="10884"/>
                  </a:moveTo>
                  <a:lnTo>
                    <a:pt x="5174" y="5928"/>
                  </a:lnTo>
                  <a:lnTo>
                    <a:pt x="218" y="972"/>
                  </a:lnTo>
                  <a:cubicBezTo>
                    <a:pt x="3" y="765"/>
                    <a:pt x="0" y="422"/>
                    <a:pt x="211" y="211"/>
                  </a:cubicBezTo>
                  <a:cubicBezTo>
                    <a:pt x="422" y="0"/>
                    <a:pt x="765" y="3"/>
                    <a:pt x="972" y="218"/>
                  </a:cubicBezTo>
                  <a:lnTo>
                    <a:pt x="6305" y="5551"/>
                  </a:lnTo>
                  <a:cubicBezTo>
                    <a:pt x="6513" y="5759"/>
                    <a:pt x="6513" y="6097"/>
                    <a:pt x="6305" y="6305"/>
                  </a:cubicBezTo>
                  <a:lnTo>
                    <a:pt x="972" y="11638"/>
                  </a:lnTo>
                  <a:cubicBezTo>
                    <a:pt x="762" y="11841"/>
                    <a:pt x="430" y="11838"/>
                    <a:pt x="224" y="11632"/>
                  </a:cubicBezTo>
                  <a:cubicBezTo>
                    <a:pt x="18" y="11426"/>
                    <a:pt x="15" y="11094"/>
                    <a:pt x="218" y="10884"/>
                  </a:cubicBezTo>
                  <a:close/>
                  <a:moveTo>
                    <a:pt x="3951" y="10884"/>
                  </a:moveTo>
                  <a:lnTo>
                    <a:pt x="8907" y="5928"/>
                  </a:lnTo>
                  <a:lnTo>
                    <a:pt x="3951" y="972"/>
                  </a:lnTo>
                  <a:cubicBezTo>
                    <a:pt x="3749" y="762"/>
                    <a:pt x="3752" y="430"/>
                    <a:pt x="3957" y="224"/>
                  </a:cubicBezTo>
                  <a:cubicBezTo>
                    <a:pt x="4163" y="18"/>
                    <a:pt x="4496" y="15"/>
                    <a:pt x="4705" y="218"/>
                  </a:cubicBezTo>
                  <a:lnTo>
                    <a:pt x="10038" y="5551"/>
                  </a:lnTo>
                  <a:cubicBezTo>
                    <a:pt x="10247" y="5759"/>
                    <a:pt x="10247" y="6097"/>
                    <a:pt x="10038" y="6305"/>
                  </a:cubicBezTo>
                  <a:lnTo>
                    <a:pt x="4705" y="11638"/>
                  </a:lnTo>
                  <a:cubicBezTo>
                    <a:pt x="4496" y="11841"/>
                    <a:pt x="4163" y="11838"/>
                    <a:pt x="3957" y="11632"/>
                  </a:cubicBezTo>
                  <a:cubicBezTo>
                    <a:pt x="3752" y="11426"/>
                    <a:pt x="3749" y="11094"/>
                    <a:pt x="3951" y="10884"/>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组合 19"/>
            <p:cNvGrpSpPr/>
            <p:nvPr/>
          </p:nvGrpSpPr>
          <p:grpSpPr>
            <a:xfrm>
              <a:off x="1563952" y="4487008"/>
              <a:ext cx="216000" cy="216000"/>
              <a:chOff x="3646228" y="4307008"/>
              <a:chExt cx="216000" cy="216000"/>
            </a:xfrm>
          </p:grpSpPr>
          <p:sp>
            <p:nvSpPr>
              <p:cNvPr id="21" name="椭圆 20"/>
              <p:cNvSpPr/>
              <p:nvPr/>
            </p:nvSpPr>
            <p:spPr>
              <a:xfrm>
                <a:off x="3646228" y="4307008"/>
                <a:ext cx="216000" cy="21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3700228" y="4361008"/>
                <a:ext cx="108000" cy="108000"/>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4091980" y="4487008"/>
              <a:ext cx="216000" cy="216000"/>
              <a:chOff x="3646228" y="4307008"/>
              <a:chExt cx="216000" cy="216000"/>
            </a:xfrm>
          </p:grpSpPr>
          <p:sp>
            <p:nvSpPr>
              <p:cNvPr id="24" name="椭圆 23"/>
              <p:cNvSpPr/>
              <p:nvPr/>
            </p:nvSpPr>
            <p:spPr>
              <a:xfrm>
                <a:off x="3646228" y="4307008"/>
                <a:ext cx="216000" cy="21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700228" y="4361008"/>
                <a:ext cx="108000" cy="108000"/>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5355994" y="4487008"/>
              <a:ext cx="216000" cy="216000"/>
              <a:chOff x="3646228" y="4307008"/>
              <a:chExt cx="216000" cy="216000"/>
            </a:xfrm>
          </p:grpSpPr>
          <p:sp>
            <p:nvSpPr>
              <p:cNvPr id="27" name="椭圆 26"/>
              <p:cNvSpPr/>
              <p:nvPr/>
            </p:nvSpPr>
            <p:spPr>
              <a:xfrm>
                <a:off x="3646228" y="4307008"/>
                <a:ext cx="216000" cy="21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3700228" y="4361008"/>
                <a:ext cx="108000" cy="108000"/>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6620008" y="4487008"/>
              <a:ext cx="216000" cy="216000"/>
              <a:chOff x="3646228" y="4307008"/>
              <a:chExt cx="216000" cy="216000"/>
            </a:xfrm>
          </p:grpSpPr>
          <p:sp>
            <p:nvSpPr>
              <p:cNvPr id="30" name="椭圆 29"/>
              <p:cNvSpPr/>
              <p:nvPr/>
            </p:nvSpPr>
            <p:spPr>
              <a:xfrm>
                <a:off x="3646228" y="4307008"/>
                <a:ext cx="216000" cy="21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3700228" y="4361008"/>
                <a:ext cx="108000" cy="108000"/>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7884022" y="4487008"/>
              <a:ext cx="216000" cy="216000"/>
              <a:chOff x="3646228" y="4307008"/>
              <a:chExt cx="216000" cy="216000"/>
            </a:xfrm>
          </p:grpSpPr>
          <p:sp>
            <p:nvSpPr>
              <p:cNvPr id="33" name="椭圆 32"/>
              <p:cNvSpPr/>
              <p:nvPr/>
            </p:nvSpPr>
            <p:spPr>
              <a:xfrm>
                <a:off x="3646228" y="4307008"/>
                <a:ext cx="216000" cy="21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3700228" y="4361008"/>
                <a:ext cx="108000" cy="108000"/>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9148036" y="4487008"/>
              <a:ext cx="216000" cy="216000"/>
              <a:chOff x="3646228" y="4307008"/>
              <a:chExt cx="216000" cy="216000"/>
            </a:xfrm>
          </p:grpSpPr>
          <p:sp>
            <p:nvSpPr>
              <p:cNvPr id="36" name="椭圆 35"/>
              <p:cNvSpPr/>
              <p:nvPr/>
            </p:nvSpPr>
            <p:spPr>
              <a:xfrm>
                <a:off x="3646228" y="4307008"/>
                <a:ext cx="216000" cy="21600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3700228" y="4361008"/>
                <a:ext cx="108000" cy="108000"/>
              </a:xfrm>
              <a:prstGeom prst="ellipse">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7" name="iconfont-11592-5504277"/>
            <p:cNvSpPr/>
            <p:nvPr/>
          </p:nvSpPr>
          <p:spPr>
            <a:xfrm>
              <a:off x="2232288" y="4512190"/>
              <a:ext cx="143342" cy="165636"/>
            </a:xfrm>
            <a:custGeom>
              <a:avLst/>
              <a:gdLst>
                <a:gd name="T0" fmla="*/ 218 w 10247"/>
                <a:gd name="T1" fmla="*/ 10884 h 11841"/>
                <a:gd name="T2" fmla="*/ 5174 w 10247"/>
                <a:gd name="T3" fmla="*/ 5928 h 11841"/>
                <a:gd name="T4" fmla="*/ 218 w 10247"/>
                <a:gd name="T5" fmla="*/ 972 h 11841"/>
                <a:gd name="T6" fmla="*/ 211 w 10247"/>
                <a:gd name="T7" fmla="*/ 211 h 11841"/>
                <a:gd name="T8" fmla="*/ 972 w 10247"/>
                <a:gd name="T9" fmla="*/ 218 h 11841"/>
                <a:gd name="T10" fmla="*/ 6305 w 10247"/>
                <a:gd name="T11" fmla="*/ 5551 h 11841"/>
                <a:gd name="T12" fmla="*/ 6305 w 10247"/>
                <a:gd name="T13" fmla="*/ 6305 h 11841"/>
                <a:gd name="T14" fmla="*/ 972 w 10247"/>
                <a:gd name="T15" fmla="*/ 11638 h 11841"/>
                <a:gd name="T16" fmla="*/ 224 w 10247"/>
                <a:gd name="T17" fmla="*/ 11632 h 11841"/>
                <a:gd name="T18" fmla="*/ 218 w 10247"/>
                <a:gd name="T19" fmla="*/ 10884 h 11841"/>
                <a:gd name="T20" fmla="*/ 3951 w 10247"/>
                <a:gd name="T21" fmla="*/ 10884 h 11841"/>
                <a:gd name="T22" fmla="*/ 8907 w 10247"/>
                <a:gd name="T23" fmla="*/ 5928 h 11841"/>
                <a:gd name="T24" fmla="*/ 3951 w 10247"/>
                <a:gd name="T25" fmla="*/ 972 h 11841"/>
                <a:gd name="T26" fmla="*/ 3957 w 10247"/>
                <a:gd name="T27" fmla="*/ 224 h 11841"/>
                <a:gd name="T28" fmla="*/ 4705 w 10247"/>
                <a:gd name="T29" fmla="*/ 218 h 11841"/>
                <a:gd name="T30" fmla="*/ 10038 w 10247"/>
                <a:gd name="T31" fmla="*/ 5551 h 11841"/>
                <a:gd name="T32" fmla="*/ 10038 w 10247"/>
                <a:gd name="T33" fmla="*/ 6305 h 11841"/>
                <a:gd name="T34" fmla="*/ 4705 w 10247"/>
                <a:gd name="T35" fmla="*/ 11638 h 11841"/>
                <a:gd name="T36" fmla="*/ 3957 w 10247"/>
                <a:gd name="T37" fmla="*/ 11632 h 11841"/>
                <a:gd name="T38" fmla="*/ 3951 w 10247"/>
                <a:gd name="T39" fmla="*/ 10884 h 11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47" h="11841">
                  <a:moveTo>
                    <a:pt x="218" y="10884"/>
                  </a:moveTo>
                  <a:lnTo>
                    <a:pt x="5174" y="5928"/>
                  </a:lnTo>
                  <a:lnTo>
                    <a:pt x="218" y="972"/>
                  </a:lnTo>
                  <a:cubicBezTo>
                    <a:pt x="3" y="765"/>
                    <a:pt x="0" y="422"/>
                    <a:pt x="211" y="211"/>
                  </a:cubicBezTo>
                  <a:cubicBezTo>
                    <a:pt x="422" y="0"/>
                    <a:pt x="765" y="3"/>
                    <a:pt x="972" y="218"/>
                  </a:cubicBezTo>
                  <a:lnTo>
                    <a:pt x="6305" y="5551"/>
                  </a:lnTo>
                  <a:cubicBezTo>
                    <a:pt x="6513" y="5759"/>
                    <a:pt x="6513" y="6097"/>
                    <a:pt x="6305" y="6305"/>
                  </a:cubicBezTo>
                  <a:lnTo>
                    <a:pt x="972" y="11638"/>
                  </a:lnTo>
                  <a:cubicBezTo>
                    <a:pt x="762" y="11841"/>
                    <a:pt x="430" y="11838"/>
                    <a:pt x="224" y="11632"/>
                  </a:cubicBezTo>
                  <a:cubicBezTo>
                    <a:pt x="18" y="11426"/>
                    <a:pt x="15" y="11094"/>
                    <a:pt x="218" y="10884"/>
                  </a:cubicBezTo>
                  <a:close/>
                  <a:moveTo>
                    <a:pt x="3951" y="10884"/>
                  </a:moveTo>
                  <a:lnTo>
                    <a:pt x="8907" y="5928"/>
                  </a:lnTo>
                  <a:lnTo>
                    <a:pt x="3951" y="972"/>
                  </a:lnTo>
                  <a:cubicBezTo>
                    <a:pt x="3749" y="762"/>
                    <a:pt x="3752" y="430"/>
                    <a:pt x="3957" y="224"/>
                  </a:cubicBezTo>
                  <a:cubicBezTo>
                    <a:pt x="4163" y="18"/>
                    <a:pt x="4496" y="15"/>
                    <a:pt x="4705" y="218"/>
                  </a:cubicBezTo>
                  <a:lnTo>
                    <a:pt x="10038" y="5551"/>
                  </a:lnTo>
                  <a:cubicBezTo>
                    <a:pt x="10247" y="5759"/>
                    <a:pt x="10247" y="6097"/>
                    <a:pt x="10038" y="6305"/>
                  </a:cubicBezTo>
                  <a:lnTo>
                    <a:pt x="4705" y="11638"/>
                  </a:lnTo>
                  <a:cubicBezTo>
                    <a:pt x="4496" y="11841"/>
                    <a:pt x="4163" y="11838"/>
                    <a:pt x="3957" y="11632"/>
                  </a:cubicBezTo>
                  <a:cubicBezTo>
                    <a:pt x="3752" y="11426"/>
                    <a:pt x="3749" y="11094"/>
                    <a:pt x="3951" y="10884"/>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iconfont-11592-5504277"/>
            <p:cNvSpPr/>
            <p:nvPr/>
          </p:nvSpPr>
          <p:spPr>
            <a:xfrm>
              <a:off x="4760316" y="4512190"/>
              <a:ext cx="143342" cy="165636"/>
            </a:xfrm>
            <a:custGeom>
              <a:avLst/>
              <a:gdLst>
                <a:gd name="T0" fmla="*/ 218 w 10247"/>
                <a:gd name="T1" fmla="*/ 10884 h 11841"/>
                <a:gd name="T2" fmla="*/ 5174 w 10247"/>
                <a:gd name="T3" fmla="*/ 5928 h 11841"/>
                <a:gd name="T4" fmla="*/ 218 w 10247"/>
                <a:gd name="T5" fmla="*/ 972 h 11841"/>
                <a:gd name="T6" fmla="*/ 211 w 10247"/>
                <a:gd name="T7" fmla="*/ 211 h 11841"/>
                <a:gd name="T8" fmla="*/ 972 w 10247"/>
                <a:gd name="T9" fmla="*/ 218 h 11841"/>
                <a:gd name="T10" fmla="*/ 6305 w 10247"/>
                <a:gd name="T11" fmla="*/ 5551 h 11841"/>
                <a:gd name="T12" fmla="*/ 6305 w 10247"/>
                <a:gd name="T13" fmla="*/ 6305 h 11841"/>
                <a:gd name="T14" fmla="*/ 972 w 10247"/>
                <a:gd name="T15" fmla="*/ 11638 h 11841"/>
                <a:gd name="T16" fmla="*/ 224 w 10247"/>
                <a:gd name="T17" fmla="*/ 11632 h 11841"/>
                <a:gd name="T18" fmla="*/ 218 w 10247"/>
                <a:gd name="T19" fmla="*/ 10884 h 11841"/>
                <a:gd name="T20" fmla="*/ 3951 w 10247"/>
                <a:gd name="T21" fmla="*/ 10884 h 11841"/>
                <a:gd name="T22" fmla="*/ 8907 w 10247"/>
                <a:gd name="T23" fmla="*/ 5928 h 11841"/>
                <a:gd name="T24" fmla="*/ 3951 w 10247"/>
                <a:gd name="T25" fmla="*/ 972 h 11841"/>
                <a:gd name="T26" fmla="*/ 3957 w 10247"/>
                <a:gd name="T27" fmla="*/ 224 h 11841"/>
                <a:gd name="T28" fmla="*/ 4705 w 10247"/>
                <a:gd name="T29" fmla="*/ 218 h 11841"/>
                <a:gd name="T30" fmla="*/ 10038 w 10247"/>
                <a:gd name="T31" fmla="*/ 5551 h 11841"/>
                <a:gd name="T32" fmla="*/ 10038 w 10247"/>
                <a:gd name="T33" fmla="*/ 6305 h 11841"/>
                <a:gd name="T34" fmla="*/ 4705 w 10247"/>
                <a:gd name="T35" fmla="*/ 11638 h 11841"/>
                <a:gd name="T36" fmla="*/ 3957 w 10247"/>
                <a:gd name="T37" fmla="*/ 11632 h 11841"/>
                <a:gd name="T38" fmla="*/ 3951 w 10247"/>
                <a:gd name="T39" fmla="*/ 10884 h 11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47" h="11841">
                  <a:moveTo>
                    <a:pt x="218" y="10884"/>
                  </a:moveTo>
                  <a:lnTo>
                    <a:pt x="5174" y="5928"/>
                  </a:lnTo>
                  <a:lnTo>
                    <a:pt x="218" y="972"/>
                  </a:lnTo>
                  <a:cubicBezTo>
                    <a:pt x="3" y="765"/>
                    <a:pt x="0" y="422"/>
                    <a:pt x="211" y="211"/>
                  </a:cubicBezTo>
                  <a:cubicBezTo>
                    <a:pt x="422" y="0"/>
                    <a:pt x="765" y="3"/>
                    <a:pt x="972" y="218"/>
                  </a:cubicBezTo>
                  <a:lnTo>
                    <a:pt x="6305" y="5551"/>
                  </a:lnTo>
                  <a:cubicBezTo>
                    <a:pt x="6513" y="5759"/>
                    <a:pt x="6513" y="6097"/>
                    <a:pt x="6305" y="6305"/>
                  </a:cubicBezTo>
                  <a:lnTo>
                    <a:pt x="972" y="11638"/>
                  </a:lnTo>
                  <a:cubicBezTo>
                    <a:pt x="762" y="11841"/>
                    <a:pt x="430" y="11838"/>
                    <a:pt x="224" y="11632"/>
                  </a:cubicBezTo>
                  <a:cubicBezTo>
                    <a:pt x="18" y="11426"/>
                    <a:pt x="15" y="11094"/>
                    <a:pt x="218" y="10884"/>
                  </a:cubicBezTo>
                  <a:close/>
                  <a:moveTo>
                    <a:pt x="3951" y="10884"/>
                  </a:moveTo>
                  <a:lnTo>
                    <a:pt x="8907" y="5928"/>
                  </a:lnTo>
                  <a:lnTo>
                    <a:pt x="3951" y="972"/>
                  </a:lnTo>
                  <a:cubicBezTo>
                    <a:pt x="3749" y="762"/>
                    <a:pt x="3752" y="430"/>
                    <a:pt x="3957" y="224"/>
                  </a:cubicBezTo>
                  <a:cubicBezTo>
                    <a:pt x="4163" y="18"/>
                    <a:pt x="4496" y="15"/>
                    <a:pt x="4705" y="218"/>
                  </a:cubicBezTo>
                  <a:lnTo>
                    <a:pt x="10038" y="5551"/>
                  </a:lnTo>
                  <a:cubicBezTo>
                    <a:pt x="10247" y="5759"/>
                    <a:pt x="10247" y="6097"/>
                    <a:pt x="10038" y="6305"/>
                  </a:cubicBezTo>
                  <a:lnTo>
                    <a:pt x="4705" y="11638"/>
                  </a:lnTo>
                  <a:cubicBezTo>
                    <a:pt x="4496" y="11841"/>
                    <a:pt x="4163" y="11838"/>
                    <a:pt x="3957" y="11632"/>
                  </a:cubicBezTo>
                  <a:cubicBezTo>
                    <a:pt x="3752" y="11426"/>
                    <a:pt x="3749" y="11094"/>
                    <a:pt x="3951" y="10884"/>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iconfont-11592-5504277"/>
            <p:cNvSpPr/>
            <p:nvPr/>
          </p:nvSpPr>
          <p:spPr>
            <a:xfrm>
              <a:off x="6024330" y="4512190"/>
              <a:ext cx="143342" cy="165636"/>
            </a:xfrm>
            <a:custGeom>
              <a:avLst/>
              <a:gdLst>
                <a:gd name="T0" fmla="*/ 218 w 10247"/>
                <a:gd name="T1" fmla="*/ 10884 h 11841"/>
                <a:gd name="T2" fmla="*/ 5174 w 10247"/>
                <a:gd name="T3" fmla="*/ 5928 h 11841"/>
                <a:gd name="T4" fmla="*/ 218 w 10247"/>
                <a:gd name="T5" fmla="*/ 972 h 11841"/>
                <a:gd name="T6" fmla="*/ 211 w 10247"/>
                <a:gd name="T7" fmla="*/ 211 h 11841"/>
                <a:gd name="T8" fmla="*/ 972 w 10247"/>
                <a:gd name="T9" fmla="*/ 218 h 11841"/>
                <a:gd name="T10" fmla="*/ 6305 w 10247"/>
                <a:gd name="T11" fmla="*/ 5551 h 11841"/>
                <a:gd name="T12" fmla="*/ 6305 w 10247"/>
                <a:gd name="T13" fmla="*/ 6305 h 11841"/>
                <a:gd name="T14" fmla="*/ 972 w 10247"/>
                <a:gd name="T15" fmla="*/ 11638 h 11841"/>
                <a:gd name="T16" fmla="*/ 224 w 10247"/>
                <a:gd name="T17" fmla="*/ 11632 h 11841"/>
                <a:gd name="T18" fmla="*/ 218 w 10247"/>
                <a:gd name="T19" fmla="*/ 10884 h 11841"/>
                <a:gd name="T20" fmla="*/ 3951 w 10247"/>
                <a:gd name="T21" fmla="*/ 10884 h 11841"/>
                <a:gd name="T22" fmla="*/ 8907 w 10247"/>
                <a:gd name="T23" fmla="*/ 5928 h 11841"/>
                <a:gd name="T24" fmla="*/ 3951 w 10247"/>
                <a:gd name="T25" fmla="*/ 972 h 11841"/>
                <a:gd name="T26" fmla="*/ 3957 w 10247"/>
                <a:gd name="T27" fmla="*/ 224 h 11841"/>
                <a:gd name="T28" fmla="*/ 4705 w 10247"/>
                <a:gd name="T29" fmla="*/ 218 h 11841"/>
                <a:gd name="T30" fmla="*/ 10038 w 10247"/>
                <a:gd name="T31" fmla="*/ 5551 h 11841"/>
                <a:gd name="T32" fmla="*/ 10038 w 10247"/>
                <a:gd name="T33" fmla="*/ 6305 h 11841"/>
                <a:gd name="T34" fmla="*/ 4705 w 10247"/>
                <a:gd name="T35" fmla="*/ 11638 h 11841"/>
                <a:gd name="T36" fmla="*/ 3957 w 10247"/>
                <a:gd name="T37" fmla="*/ 11632 h 11841"/>
                <a:gd name="T38" fmla="*/ 3951 w 10247"/>
                <a:gd name="T39" fmla="*/ 10884 h 11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47" h="11841">
                  <a:moveTo>
                    <a:pt x="218" y="10884"/>
                  </a:moveTo>
                  <a:lnTo>
                    <a:pt x="5174" y="5928"/>
                  </a:lnTo>
                  <a:lnTo>
                    <a:pt x="218" y="972"/>
                  </a:lnTo>
                  <a:cubicBezTo>
                    <a:pt x="3" y="765"/>
                    <a:pt x="0" y="422"/>
                    <a:pt x="211" y="211"/>
                  </a:cubicBezTo>
                  <a:cubicBezTo>
                    <a:pt x="422" y="0"/>
                    <a:pt x="765" y="3"/>
                    <a:pt x="972" y="218"/>
                  </a:cubicBezTo>
                  <a:lnTo>
                    <a:pt x="6305" y="5551"/>
                  </a:lnTo>
                  <a:cubicBezTo>
                    <a:pt x="6513" y="5759"/>
                    <a:pt x="6513" y="6097"/>
                    <a:pt x="6305" y="6305"/>
                  </a:cubicBezTo>
                  <a:lnTo>
                    <a:pt x="972" y="11638"/>
                  </a:lnTo>
                  <a:cubicBezTo>
                    <a:pt x="762" y="11841"/>
                    <a:pt x="430" y="11838"/>
                    <a:pt x="224" y="11632"/>
                  </a:cubicBezTo>
                  <a:cubicBezTo>
                    <a:pt x="18" y="11426"/>
                    <a:pt x="15" y="11094"/>
                    <a:pt x="218" y="10884"/>
                  </a:cubicBezTo>
                  <a:close/>
                  <a:moveTo>
                    <a:pt x="3951" y="10884"/>
                  </a:moveTo>
                  <a:lnTo>
                    <a:pt x="8907" y="5928"/>
                  </a:lnTo>
                  <a:lnTo>
                    <a:pt x="3951" y="972"/>
                  </a:lnTo>
                  <a:cubicBezTo>
                    <a:pt x="3749" y="762"/>
                    <a:pt x="3752" y="430"/>
                    <a:pt x="3957" y="224"/>
                  </a:cubicBezTo>
                  <a:cubicBezTo>
                    <a:pt x="4163" y="18"/>
                    <a:pt x="4496" y="15"/>
                    <a:pt x="4705" y="218"/>
                  </a:cubicBezTo>
                  <a:lnTo>
                    <a:pt x="10038" y="5551"/>
                  </a:lnTo>
                  <a:cubicBezTo>
                    <a:pt x="10247" y="5759"/>
                    <a:pt x="10247" y="6097"/>
                    <a:pt x="10038" y="6305"/>
                  </a:cubicBezTo>
                  <a:lnTo>
                    <a:pt x="4705" y="11638"/>
                  </a:lnTo>
                  <a:cubicBezTo>
                    <a:pt x="4496" y="11841"/>
                    <a:pt x="4163" y="11838"/>
                    <a:pt x="3957" y="11632"/>
                  </a:cubicBezTo>
                  <a:cubicBezTo>
                    <a:pt x="3752" y="11426"/>
                    <a:pt x="3749" y="11094"/>
                    <a:pt x="3951" y="10884"/>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iconfont-11592-5504277"/>
            <p:cNvSpPr/>
            <p:nvPr/>
          </p:nvSpPr>
          <p:spPr>
            <a:xfrm>
              <a:off x="7288344" y="4512190"/>
              <a:ext cx="143342" cy="165636"/>
            </a:xfrm>
            <a:custGeom>
              <a:avLst/>
              <a:gdLst>
                <a:gd name="T0" fmla="*/ 218 w 10247"/>
                <a:gd name="T1" fmla="*/ 10884 h 11841"/>
                <a:gd name="T2" fmla="*/ 5174 w 10247"/>
                <a:gd name="T3" fmla="*/ 5928 h 11841"/>
                <a:gd name="T4" fmla="*/ 218 w 10247"/>
                <a:gd name="T5" fmla="*/ 972 h 11841"/>
                <a:gd name="T6" fmla="*/ 211 w 10247"/>
                <a:gd name="T7" fmla="*/ 211 h 11841"/>
                <a:gd name="T8" fmla="*/ 972 w 10247"/>
                <a:gd name="T9" fmla="*/ 218 h 11841"/>
                <a:gd name="T10" fmla="*/ 6305 w 10247"/>
                <a:gd name="T11" fmla="*/ 5551 h 11841"/>
                <a:gd name="T12" fmla="*/ 6305 w 10247"/>
                <a:gd name="T13" fmla="*/ 6305 h 11841"/>
                <a:gd name="T14" fmla="*/ 972 w 10247"/>
                <a:gd name="T15" fmla="*/ 11638 h 11841"/>
                <a:gd name="T16" fmla="*/ 224 w 10247"/>
                <a:gd name="T17" fmla="*/ 11632 h 11841"/>
                <a:gd name="T18" fmla="*/ 218 w 10247"/>
                <a:gd name="T19" fmla="*/ 10884 h 11841"/>
                <a:gd name="T20" fmla="*/ 3951 w 10247"/>
                <a:gd name="T21" fmla="*/ 10884 h 11841"/>
                <a:gd name="T22" fmla="*/ 8907 w 10247"/>
                <a:gd name="T23" fmla="*/ 5928 h 11841"/>
                <a:gd name="T24" fmla="*/ 3951 w 10247"/>
                <a:gd name="T25" fmla="*/ 972 h 11841"/>
                <a:gd name="T26" fmla="*/ 3957 w 10247"/>
                <a:gd name="T27" fmla="*/ 224 h 11841"/>
                <a:gd name="T28" fmla="*/ 4705 w 10247"/>
                <a:gd name="T29" fmla="*/ 218 h 11841"/>
                <a:gd name="T30" fmla="*/ 10038 w 10247"/>
                <a:gd name="T31" fmla="*/ 5551 h 11841"/>
                <a:gd name="T32" fmla="*/ 10038 w 10247"/>
                <a:gd name="T33" fmla="*/ 6305 h 11841"/>
                <a:gd name="T34" fmla="*/ 4705 w 10247"/>
                <a:gd name="T35" fmla="*/ 11638 h 11841"/>
                <a:gd name="T36" fmla="*/ 3957 w 10247"/>
                <a:gd name="T37" fmla="*/ 11632 h 11841"/>
                <a:gd name="T38" fmla="*/ 3951 w 10247"/>
                <a:gd name="T39" fmla="*/ 10884 h 11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47" h="11841">
                  <a:moveTo>
                    <a:pt x="218" y="10884"/>
                  </a:moveTo>
                  <a:lnTo>
                    <a:pt x="5174" y="5928"/>
                  </a:lnTo>
                  <a:lnTo>
                    <a:pt x="218" y="972"/>
                  </a:lnTo>
                  <a:cubicBezTo>
                    <a:pt x="3" y="765"/>
                    <a:pt x="0" y="422"/>
                    <a:pt x="211" y="211"/>
                  </a:cubicBezTo>
                  <a:cubicBezTo>
                    <a:pt x="422" y="0"/>
                    <a:pt x="765" y="3"/>
                    <a:pt x="972" y="218"/>
                  </a:cubicBezTo>
                  <a:lnTo>
                    <a:pt x="6305" y="5551"/>
                  </a:lnTo>
                  <a:cubicBezTo>
                    <a:pt x="6513" y="5759"/>
                    <a:pt x="6513" y="6097"/>
                    <a:pt x="6305" y="6305"/>
                  </a:cubicBezTo>
                  <a:lnTo>
                    <a:pt x="972" y="11638"/>
                  </a:lnTo>
                  <a:cubicBezTo>
                    <a:pt x="762" y="11841"/>
                    <a:pt x="430" y="11838"/>
                    <a:pt x="224" y="11632"/>
                  </a:cubicBezTo>
                  <a:cubicBezTo>
                    <a:pt x="18" y="11426"/>
                    <a:pt x="15" y="11094"/>
                    <a:pt x="218" y="10884"/>
                  </a:cubicBezTo>
                  <a:close/>
                  <a:moveTo>
                    <a:pt x="3951" y="10884"/>
                  </a:moveTo>
                  <a:lnTo>
                    <a:pt x="8907" y="5928"/>
                  </a:lnTo>
                  <a:lnTo>
                    <a:pt x="3951" y="972"/>
                  </a:lnTo>
                  <a:cubicBezTo>
                    <a:pt x="3749" y="762"/>
                    <a:pt x="3752" y="430"/>
                    <a:pt x="3957" y="224"/>
                  </a:cubicBezTo>
                  <a:cubicBezTo>
                    <a:pt x="4163" y="18"/>
                    <a:pt x="4496" y="15"/>
                    <a:pt x="4705" y="218"/>
                  </a:cubicBezTo>
                  <a:lnTo>
                    <a:pt x="10038" y="5551"/>
                  </a:lnTo>
                  <a:cubicBezTo>
                    <a:pt x="10247" y="5759"/>
                    <a:pt x="10247" y="6097"/>
                    <a:pt x="10038" y="6305"/>
                  </a:cubicBezTo>
                  <a:lnTo>
                    <a:pt x="4705" y="11638"/>
                  </a:lnTo>
                  <a:cubicBezTo>
                    <a:pt x="4496" y="11841"/>
                    <a:pt x="4163" y="11838"/>
                    <a:pt x="3957" y="11632"/>
                  </a:cubicBezTo>
                  <a:cubicBezTo>
                    <a:pt x="3752" y="11426"/>
                    <a:pt x="3749" y="11094"/>
                    <a:pt x="3951" y="10884"/>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iconfont-11592-5504277"/>
            <p:cNvSpPr/>
            <p:nvPr/>
          </p:nvSpPr>
          <p:spPr>
            <a:xfrm>
              <a:off x="8552358" y="4512190"/>
              <a:ext cx="143342" cy="165636"/>
            </a:xfrm>
            <a:custGeom>
              <a:avLst/>
              <a:gdLst>
                <a:gd name="T0" fmla="*/ 218 w 10247"/>
                <a:gd name="T1" fmla="*/ 10884 h 11841"/>
                <a:gd name="T2" fmla="*/ 5174 w 10247"/>
                <a:gd name="T3" fmla="*/ 5928 h 11841"/>
                <a:gd name="T4" fmla="*/ 218 w 10247"/>
                <a:gd name="T5" fmla="*/ 972 h 11841"/>
                <a:gd name="T6" fmla="*/ 211 w 10247"/>
                <a:gd name="T7" fmla="*/ 211 h 11841"/>
                <a:gd name="T8" fmla="*/ 972 w 10247"/>
                <a:gd name="T9" fmla="*/ 218 h 11841"/>
                <a:gd name="T10" fmla="*/ 6305 w 10247"/>
                <a:gd name="T11" fmla="*/ 5551 h 11841"/>
                <a:gd name="T12" fmla="*/ 6305 w 10247"/>
                <a:gd name="T13" fmla="*/ 6305 h 11841"/>
                <a:gd name="T14" fmla="*/ 972 w 10247"/>
                <a:gd name="T15" fmla="*/ 11638 h 11841"/>
                <a:gd name="T16" fmla="*/ 224 w 10247"/>
                <a:gd name="T17" fmla="*/ 11632 h 11841"/>
                <a:gd name="T18" fmla="*/ 218 w 10247"/>
                <a:gd name="T19" fmla="*/ 10884 h 11841"/>
                <a:gd name="T20" fmla="*/ 3951 w 10247"/>
                <a:gd name="T21" fmla="*/ 10884 h 11841"/>
                <a:gd name="T22" fmla="*/ 8907 w 10247"/>
                <a:gd name="T23" fmla="*/ 5928 h 11841"/>
                <a:gd name="T24" fmla="*/ 3951 w 10247"/>
                <a:gd name="T25" fmla="*/ 972 h 11841"/>
                <a:gd name="T26" fmla="*/ 3957 w 10247"/>
                <a:gd name="T27" fmla="*/ 224 h 11841"/>
                <a:gd name="T28" fmla="*/ 4705 w 10247"/>
                <a:gd name="T29" fmla="*/ 218 h 11841"/>
                <a:gd name="T30" fmla="*/ 10038 w 10247"/>
                <a:gd name="T31" fmla="*/ 5551 h 11841"/>
                <a:gd name="T32" fmla="*/ 10038 w 10247"/>
                <a:gd name="T33" fmla="*/ 6305 h 11841"/>
                <a:gd name="T34" fmla="*/ 4705 w 10247"/>
                <a:gd name="T35" fmla="*/ 11638 h 11841"/>
                <a:gd name="T36" fmla="*/ 3957 w 10247"/>
                <a:gd name="T37" fmla="*/ 11632 h 11841"/>
                <a:gd name="T38" fmla="*/ 3951 w 10247"/>
                <a:gd name="T39" fmla="*/ 10884 h 11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47" h="11841">
                  <a:moveTo>
                    <a:pt x="218" y="10884"/>
                  </a:moveTo>
                  <a:lnTo>
                    <a:pt x="5174" y="5928"/>
                  </a:lnTo>
                  <a:lnTo>
                    <a:pt x="218" y="972"/>
                  </a:lnTo>
                  <a:cubicBezTo>
                    <a:pt x="3" y="765"/>
                    <a:pt x="0" y="422"/>
                    <a:pt x="211" y="211"/>
                  </a:cubicBezTo>
                  <a:cubicBezTo>
                    <a:pt x="422" y="0"/>
                    <a:pt x="765" y="3"/>
                    <a:pt x="972" y="218"/>
                  </a:cubicBezTo>
                  <a:lnTo>
                    <a:pt x="6305" y="5551"/>
                  </a:lnTo>
                  <a:cubicBezTo>
                    <a:pt x="6513" y="5759"/>
                    <a:pt x="6513" y="6097"/>
                    <a:pt x="6305" y="6305"/>
                  </a:cubicBezTo>
                  <a:lnTo>
                    <a:pt x="972" y="11638"/>
                  </a:lnTo>
                  <a:cubicBezTo>
                    <a:pt x="762" y="11841"/>
                    <a:pt x="430" y="11838"/>
                    <a:pt x="224" y="11632"/>
                  </a:cubicBezTo>
                  <a:cubicBezTo>
                    <a:pt x="18" y="11426"/>
                    <a:pt x="15" y="11094"/>
                    <a:pt x="218" y="10884"/>
                  </a:cubicBezTo>
                  <a:close/>
                  <a:moveTo>
                    <a:pt x="3951" y="10884"/>
                  </a:moveTo>
                  <a:lnTo>
                    <a:pt x="8907" y="5928"/>
                  </a:lnTo>
                  <a:lnTo>
                    <a:pt x="3951" y="972"/>
                  </a:lnTo>
                  <a:cubicBezTo>
                    <a:pt x="3749" y="762"/>
                    <a:pt x="3752" y="430"/>
                    <a:pt x="3957" y="224"/>
                  </a:cubicBezTo>
                  <a:cubicBezTo>
                    <a:pt x="4163" y="18"/>
                    <a:pt x="4496" y="15"/>
                    <a:pt x="4705" y="218"/>
                  </a:cubicBezTo>
                  <a:lnTo>
                    <a:pt x="10038" y="5551"/>
                  </a:lnTo>
                  <a:cubicBezTo>
                    <a:pt x="10247" y="5759"/>
                    <a:pt x="10247" y="6097"/>
                    <a:pt x="10038" y="6305"/>
                  </a:cubicBezTo>
                  <a:lnTo>
                    <a:pt x="4705" y="11638"/>
                  </a:lnTo>
                  <a:cubicBezTo>
                    <a:pt x="4496" y="11841"/>
                    <a:pt x="4163" y="11838"/>
                    <a:pt x="3957" y="11632"/>
                  </a:cubicBezTo>
                  <a:cubicBezTo>
                    <a:pt x="3752" y="11426"/>
                    <a:pt x="3749" y="11094"/>
                    <a:pt x="3951" y="10884"/>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文本占位符 2"/>
          <p:cNvSpPr>
            <a:spLocks noGrp="1"/>
          </p:cNvSpPr>
          <p:nvPr>
            <p:ph type="body" sz="quarter" idx="10"/>
          </p:nvPr>
        </p:nvSpPr>
        <p:spPr/>
        <p:txBody>
          <a:bodyPr/>
          <a:lstStyle/>
          <a:p>
            <a:r>
              <a:rPr lang="zh-CN" altLang="en-US" dirty="0"/>
              <a:t>西方拼音文字字符编码规则</a:t>
            </a:r>
          </a:p>
        </p:txBody>
      </p:sp>
      <p:sp>
        <p:nvSpPr>
          <p:cNvPr id="6" name="矩形: 对角圆角 5"/>
          <p:cNvSpPr/>
          <p:nvPr/>
        </p:nvSpPr>
        <p:spPr>
          <a:xfrm>
            <a:off x="1828165" y="2612390"/>
            <a:ext cx="1011555" cy="431998"/>
          </a:xfrm>
          <a:prstGeom prst="round2DiagRect">
            <a:avLst>
              <a:gd name="adj1" fmla="val 32619"/>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830909" y="3110473"/>
            <a:ext cx="2024865" cy="456535"/>
          </a:xfrm>
          <a:prstGeom prst="rect">
            <a:avLst/>
          </a:prstGeom>
          <a:noFill/>
        </p:spPr>
        <p:txBody>
          <a:bodyPr wrap="square" rtlCol="0">
            <a:spAutoFit/>
          </a:bodyPr>
          <a:lstStyle/>
          <a:p>
            <a:pPr algn="just">
              <a:lnSpc>
                <a:spcPct val="130000"/>
              </a:lnSpc>
            </a:pPr>
            <a:r>
              <a:rPr lang="en-US" altLang="zh-CN" sz="2000" dirty="0">
                <a:solidFill>
                  <a:schemeClr val="tx2"/>
                </a:solidFill>
              </a:rPr>
              <a:t>EBCDIC</a:t>
            </a:r>
            <a:endParaRPr lang="zh-CN" altLang="en-US" sz="2000" dirty="0">
              <a:solidFill>
                <a:schemeClr val="tx2"/>
              </a:solidFill>
            </a:endParaRPr>
          </a:p>
        </p:txBody>
      </p:sp>
      <p:sp>
        <p:nvSpPr>
          <p:cNvPr id="9" name="文本框 8"/>
          <p:cNvSpPr txBox="1"/>
          <p:nvPr/>
        </p:nvSpPr>
        <p:spPr>
          <a:xfrm>
            <a:off x="4373573" y="3110473"/>
            <a:ext cx="2024865" cy="456535"/>
          </a:xfrm>
          <a:prstGeom prst="rect">
            <a:avLst/>
          </a:prstGeom>
          <a:noFill/>
        </p:spPr>
        <p:txBody>
          <a:bodyPr wrap="square" rtlCol="0">
            <a:spAutoFit/>
          </a:bodyPr>
          <a:lstStyle/>
          <a:p>
            <a:pPr algn="just">
              <a:lnSpc>
                <a:spcPct val="130000"/>
              </a:lnSpc>
            </a:pPr>
            <a:r>
              <a:rPr lang="en-US" altLang="zh-CN" sz="2000" dirty="0">
                <a:solidFill>
                  <a:schemeClr val="tx2"/>
                </a:solidFill>
              </a:rPr>
              <a:t>EASCII</a:t>
            </a:r>
            <a:endParaRPr lang="zh-CN" altLang="en-US" sz="2000" dirty="0">
              <a:solidFill>
                <a:schemeClr val="tx2"/>
              </a:solidFill>
            </a:endParaRPr>
          </a:p>
        </p:txBody>
      </p:sp>
      <p:sp>
        <p:nvSpPr>
          <p:cNvPr id="10" name="文本框 9"/>
          <p:cNvSpPr txBox="1"/>
          <p:nvPr/>
        </p:nvSpPr>
        <p:spPr>
          <a:xfrm>
            <a:off x="6934017" y="3110473"/>
            <a:ext cx="2024865" cy="456535"/>
          </a:xfrm>
          <a:prstGeom prst="rect">
            <a:avLst/>
          </a:prstGeom>
          <a:noFill/>
        </p:spPr>
        <p:txBody>
          <a:bodyPr wrap="square" rtlCol="0">
            <a:spAutoFit/>
          </a:bodyPr>
          <a:lstStyle/>
          <a:p>
            <a:pPr algn="just">
              <a:lnSpc>
                <a:spcPct val="130000"/>
              </a:lnSpc>
            </a:pPr>
            <a:r>
              <a:rPr lang="en-US" altLang="zh-CN" sz="2000" dirty="0">
                <a:solidFill>
                  <a:schemeClr val="tx2"/>
                </a:solidFill>
              </a:rPr>
              <a:t>UTF-8</a:t>
            </a:r>
            <a:endParaRPr lang="zh-CN" altLang="en-US" sz="2000" dirty="0">
              <a:solidFill>
                <a:schemeClr val="tx2"/>
              </a:solidFill>
            </a:endParaRPr>
          </a:p>
        </p:txBody>
      </p:sp>
      <p:sp>
        <p:nvSpPr>
          <p:cNvPr id="11" name="文本框 10"/>
          <p:cNvSpPr txBox="1"/>
          <p:nvPr/>
        </p:nvSpPr>
        <p:spPr>
          <a:xfrm>
            <a:off x="9462076" y="3100948"/>
            <a:ext cx="2024865" cy="456535"/>
          </a:xfrm>
          <a:prstGeom prst="rect">
            <a:avLst/>
          </a:prstGeom>
          <a:noFill/>
        </p:spPr>
        <p:txBody>
          <a:bodyPr wrap="square" rtlCol="0">
            <a:spAutoFit/>
          </a:bodyPr>
          <a:lstStyle/>
          <a:p>
            <a:pPr algn="just">
              <a:lnSpc>
                <a:spcPct val="130000"/>
              </a:lnSpc>
            </a:pPr>
            <a:r>
              <a:rPr lang="en-US" altLang="zh-CN" sz="2000" dirty="0">
                <a:solidFill>
                  <a:schemeClr val="tx2"/>
                </a:solidFill>
              </a:rPr>
              <a:t>UTF-32</a:t>
            </a:r>
            <a:endParaRPr lang="zh-CN" altLang="en-US" sz="2000" dirty="0">
              <a:solidFill>
                <a:schemeClr val="tx2"/>
              </a:solidFill>
            </a:endParaRPr>
          </a:p>
        </p:txBody>
      </p:sp>
      <p:cxnSp>
        <p:nvCxnSpPr>
          <p:cNvPr id="56" name="直接连接符 55"/>
          <p:cNvCxnSpPr/>
          <p:nvPr/>
        </p:nvCxnSpPr>
        <p:spPr>
          <a:xfrm flipV="1">
            <a:off x="1824355" y="3110230"/>
            <a:ext cx="6350" cy="491490"/>
          </a:xfrm>
          <a:prstGeom prst="line">
            <a:avLst/>
          </a:prstGeom>
          <a:ln w="12700" cap="rnd">
            <a:gradFill>
              <a:gsLst>
                <a:gs pos="90000">
                  <a:schemeClr val="accent1">
                    <a:alpha val="0"/>
                  </a:schemeClr>
                </a:gs>
                <a:gs pos="0">
                  <a:schemeClr val="accent1"/>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flipV="1">
            <a:off x="3088640" y="4361180"/>
            <a:ext cx="3810" cy="574675"/>
          </a:xfrm>
          <a:prstGeom prst="line">
            <a:avLst/>
          </a:prstGeom>
          <a:ln w="12700" cap="rnd">
            <a:gradFill>
              <a:gsLst>
                <a:gs pos="10000">
                  <a:schemeClr val="accent1">
                    <a:alpha val="0"/>
                  </a:schemeClr>
                </a:gs>
                <a:gs pos="100000">
                  <a:schemeClr val="accent1"/>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V="1">
            <a:off x="9431655" y="2955925"/>
            <a:ext cx="12065" cy="645795"/>
          </a:xfrm>
          <a:prstGeom prst="line">
            <a:avLst/>
          </a:prstGeom>
          <a:ln w="12700" cap="rnd">
            <a:gradFill>
              <a:gsLst>
                <a:gs pos="90000">
                  <a:schemeClr val="accent1">
                    <a:alpha val="0"/>
                  </a:schemeClr>
                </a:gs>
                <a:gs pos="0">
                  <a:schemeClr val="accent1"/>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V="1">
            <a:off x="6899275" y="3077210"/>
            <a:ext cx="8890" cy="524510"/>
          </a:xfrm>
          <a:prstGeom prst="line">
            <a:avLst/>
          </a:prstGeom>
          <a:ln w="12700" cap="rnd">
            <a:gradFill>
              <a:gsLst>
                <a:gs pos="90000">
                  <a:schemeClr val="accent1">
                    <a:alpha val="0"/>
                  </a:schemeClr>
                </a:gs>
                <a:gs pos="0">
                  <a:schemeClr val="accent1"/>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flipV="1">
            <a:off x="4359275" y="3091180"/>
            <a:ext cx="14605" cy="510540"/>
          </a:xfrm>
          <a:prstGeom prst="line">
            <a:avLst/>
          </a:prstGeom>
          <a:ln w="12700" cap="rnd">
            <a:gradFill>
              <a:gsLst>
                <a:gs pos="90000">
                  <a:schemeClr val="accent1">
                    <a:alpha val="0"/>
                  </a:schemeClr>
                </a:gs>
                <a:gs pos="0">
                  <a:schemeClr val="accent1"/>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flipV="1">
            <a:off x="5616575" y="4361180"/>
            <a:ext cx="10795" cy="645160"/>
          </a:xfrm>
          <a:prstGeom prst="line">
            <a:avLst/>
          </a:prstGeom>
          <a:ln w="12700" cap="rnd">
            <a:gradFill>
              <a:gsLst>
                <a:gs pos="10000">
                  <a:schemeClr val="accent1">
                    <a:alpha val="0"/>
                  </a:schemeClr>
                </a:gs>
                <a:gs pos="100000">
                  <a:schemeClr val="accent1"/>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V="1">
            <a:off x="8122285" y="4361180"/>
            <a:ext cx="22225" cy="698500"/>
          </a:xfrm>
          <a:prstGeom prst="line">
            <a:avLst/>
          </a:prstGeom>
          <a:ln w="12700" cap="rnd">
            <a:gradFill>
              <a:gsLst>
                <a:gs pos="10000">
                  <a:schemeClr val="accent1">
                    <a:alpha val="0"/>
                  </a:schemeClr>
                </a:gs>
                <a:gs pos="100000">
                  <a:schemeClr val="accent1"/>
                </a:gs>
              </a:gsLst>
              <a:lin ang="5400000" scaled="1"/>
            </a:gradFill>
            <a:round/>
          </a:ln>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815080" y="4361344"/>
            <a:ext cx="2024865" cy="456535"/>
          </a:xfrm>
          <a:prstGeom prst="rect">
            <a:avLst/>
          </a:prstGeom>
          <a:noFill/>
        </p:spPr>
        <p:txBody>
          <a:bodyPr wrap="square" rtlCol="0">
            <a:spAutoFit/>
          </a:bodyPr>
          <a:lstStyle/>
          <a:p>
            <a:pPr algn="r">
              <a:lnSpc>
                <a:spcPct val="130000"/>
              </a:lnSpc>
            </a:pPr>
            <a:r>
              <a:rPr lang="en-US" altLang="zh-CN" sz="2000" dirty="0">
                <a:solidFill>
                  <a:schemeClr val="tx2"/>
                </a:solidFill>
              </a:rPr>
              <a:t>ASCII</a:t>
            </a:r>
            <a:endParaRPr lang="zh-CN" altLang="en-US" sz="2000" dirty="0">
              <a:solidFill>
                <a:schemeClr val="tx2"/>
              </a:solidFill>
            </a:endParaRPr>
          </a:p>
        </p:txBody>
      </p:sp>
      <p:sp>
        <p:nvSpPr>
          <p:cNvPr id="74" name="文本框 73"/>
          <p:cNvSpPr txBox="1"/>
          <p:nvPr/>
        </p:nvSpPr>
        <p:spPr>
          <a:xfrm>
            <a:off x="3594315" y="4361344"/>
            <a:ext cx="2024865" cy="456535"/>
          </a:xfrm>
          <a:prstGeom prst="rect">
            <a:avLst/>
          </a:prstGeom>
          <a:noFill/>
        </p:spPr>
        <p:txBody>
          <a:bodyPr wrap="square" rtlCol="0">
            <a:spAutoFit/>
          </a:bodyPr>
          <a:lstStyle/>
          <a:p>
            <a:pPr algn="r">
              <a:lnSpc>
                <a:spcPct val="130000"/>
              </a:lnSpc>
            </a:pPr>
            <a:r>
              <a:rPr lang="en-US" altLang="zh-CN" sz="2000" dirty="0">
                <a:solidFill>
                  <a:schemeClr val="tx2"/>
                </a:solidFill>
              </a:rPr>
              <a:t>UTF-7</a:t>
            </a:r>
            <a:endParaRPr lang="zh-CN" altLang="en-US" sz="2000" dirty="0">
              <a:solidFill>
                <a:schemeClr val="tx2"/>
              </a:solidFill>
            </a:endParaRPr>
          </a:p>
        </p:txBody>
      </p:sp>
      <p:sp>
        <p:nvSpPr>
          <p:cNvPr id="75" name="文本框 74"/>
          <p:cNvSpPr txBox="1"/>
          <p:nvPr/>
        </p:nvSpPr>
        <p:spPr>
          <a:xfrm>
            <a:off x="6120185" y="4361344"/>
            <a:ext cx="2024865" cy="456535"/>
          </a:xfrm>
          <a:prstGeom prst="rect">
            <a:avLst/>
          </a:prstGeom>
          <a:noFill/>
        </p:spPr>
        <p:txBody>
          <a:bodyPr wrap="square" rtlCol="0">
            <a:spAutoFit/>
          </a:bodyPr>
          <a:lstStyle/>
          <a:p>
            <a:pPr algn="r">
              <a:lnSpc>
                <a:spcPct val="130000"/>
              </a:lnSpc>
            </a:pPr>
            <a:r>
              <a:rPr lang="en-US" altLang="zh-CN" sz="2000" dirty="0">
                <a:solidFill>
                  <a:schemeClr val="tx2"/>
                </a:solidFill>
              </a:rPr>
              <a:t>UTF-16</a:t>
            </a:r>
            <a:endParaRPr lang="zh-CN" altLang="en-US" sz="2000" dirty="0">
              <a:solidFill>
                <a:schemeClr val="tx2"/>
              </a:solidFill>
            </a:endParaRPr>
          </a:p>
        </p:txBody>
      </p:sp>
      <p:grpSp>
        <p:nvGrpSpPr>
          <p:cNvPr id="77" name="组合 76"/>
          <p:cNvGrpSpPr/>
          <p:nvPr/>
        </p:nvGrpSpPr>
        <p:grpSpPr>
          <a:xfrm>
            <a:off x="2088515" y="4935855"/>
            <a:ext cx="1003935" cy="431800"/>
            <a:chOff x="1528322" y="2286000"/>
            <a:chExt cx="1368000" cy="432000"/>
          </a:xfrm>
        </p:grpSpPr>
        <p:sp>
          <p:nvSpPr>
            <p:cNvPr id="78" name="矩形: 对角圆角 77"/>
            <p:cNvSpPr/>
            <p:nvPr/>
          </p:nvSpPr>
          <p:spPr>
            <a:xfrm>
              <a:off x="1528322" y="2286000"/>
              <a:ext cx="1368000" cy="432000"/>
            </a:xfrm>
            <a:prstGeom prst="round2DiagRect">
              <a:avLst>
                <a:gd name="adj1" fmla="val 32619"/>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9" name="文本框 78"/>
            <p:cNvSpPr txBox="1"/>
            <p:nvPr/>
          </p:nvSpPr>
          <p:spPr>
            <a:xfrm>
              <a:off x="1606348" y="2332723"/>
              <a:ext cx="1211948" cy="337341"/>
            </a:xfrm>
            <a:prstGeom prst="rect">
              <a:avLst/>
            </a:prstGeom>
            <a:noFill/>
          </p:spPr>
          <p:txBody>
            <a:bodyPr wrap="square" rtlCol="0">
              <a:spAutoFit/>
            </a:bodyPr>
            <a:lstStyle/>
            <a:p>
              <a:pPr algn="ctr"/>
              <a:r>
                <a:rPr lang="en-US" altLang="zh-CN" sz="1600" dirty="0">
                  <a:solidFill>
                    <a:schemeClr val="bg1"/>
                  </a:solidFill>
                </a:rPr>
                <a:t>1968</a:t>
              </a:r>
            </a:p>
          </p:txBody>
        </p:sp>
      </p:grpSp>
      <p:sp>
        <p:nvSpPr>
          <p:cNvPr id="4" name="矩形: 对角圆角 5"/>
          <p:cNvSpPr/>
          <p:nvPr/>
        </p:nvSpPr>
        <p:spPr>
          <a:xfrm>
            <a:off x="4335145" y="2564765"/>
            <a:ext cx="1011555" cy="431998"/>
          </a:xfrm>
          <a:prstGeom prst="round2DiagRect">
            <a:avLst>
              <a:gd name="adj1" fmla="val 32619"/>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对角圆角 77"/>
          <p:cNvSpPr/>
          <p:nvPr/>
        </p:nvSpPr>
        <p:spPr>
          <a:xfrm>
            <a:off x="4723765" y="4936490"/>
            <a:ext cx="1003935" cy="431800"/>
          </a:xfrm>
          <a:prstGeom prst="round2DiagRect">
            <a:avLst>
              <a:gd name="adj1" fmla="val 32619"/>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3" name="矩形: 对角圆角 5"/>
          <p:cNvSpPr/>
          <p:nvPr/>
        </p:nvSpPr>
        <p:spPr>
          <a:xfrm>
            <a:off x="6787515" y="2564765"/>
            <a:ext cx="1011555" cy="431998"/>
          </a:xfrm>
          <a:prstGeom prst="round2DiagRect">
            <a:avLst>
              <a:gd name="adj1" fmla="val 32619"/>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对角圆角 77"/>
          <p:cNvSpPr/>
          <p:nvPr/>
        </p:nvSpPr>
        <p:spPr>
          <a:xfrm>
            <a:off x="7143750" y="4935855"/>
            <a:ext cx="1003935" cy="431800"/>
          </a:xfrm>
          <a:prstGeom prst="round2DiagRect">
            <a:avLst>
              <a:gd name="adj1" fmla="val 32619"/>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9" name="矩形: 对角圆角 5"/>
          <p:cNvSpPr/>
          <p:nvPr/>
        </p:nvSpPr>
        <p:spPr>
          <a:xfrm>
            <a:off x="9300436" y="2575950"/>
            <a:ext cx="1011555" cy="431998"/>
          </a:xfrm>
          <a:prstGeom prst="round2DiagRect">
            <a:avLst>
              <a:gd name="adj1" fmla="val 32619"/>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文本框 79">
            <a:extLst>
              <a:ext uri="{FF2B5EF4-FFF2-40B4-BE49-F238E27FC236}">
                <a16:creationId xmlns:a16="http://schemas.microsoft.com/office/drawing/2014/main" id="{889DF22E-AA36-40A2-A22E-61AF5F87A46C}"/>
              </a:ext>
            </a:extLst>
          </p:cNvPr>
          <p:cNvSpPr txBox="1"/>
          <p:nvPr/>
        </p:nvSpPr>
        <p:spPr>
          <a:xfrm>
            <a:off x="1705868" y="2680339"/>
            <a:ext cx="1254331" cy="338554"/>
          </a:xfrm>
          <a:prstGeom prst="rect">
            <a:avLst/>
          </a:prstGeom>
          <a:noFill/>
        </p:spPr>
        <p:txBody>
          <a:bodyPr wrap="square" rtlCol="0">
            <a:spAutoFit/>
          </a:bodyPr>
          <a:lstStyle/>
          <a:p>
            <a:pPr algn="ctr"/>
            <a:r>
              <a:rPr lang="en-US" altLang="zh-CN" sz="1600" dirty="0">
                <a:solidFill>
                  <a:schemeClr val="bg1"/>
                </a:solidFill>
              </a:rPr>
              <a:t>1963-1964</a:t>
            </a:r>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西方拼音文字字符编码规则</a:t>
            </a:r>
          </a:p>
        </p:txBody>
      </p:sp>
      <p:sp>
        <p:nvSpPr>
          <p:cNvPr id="15" name="文本框 14">
            <a:extLst>
              <a:ext uri="{FF2B5EF4-FFF2-40B4-BE49-F238E27FC236}">
                <a16:creationId xmlns:a16="http://schemas.microsoft.com/office/drawing/2014/main" id="{073F8508-0DE0-497B-9504-BAD1137F4481}"/>
              </a:ext>
            </a:extLst>
          </p:cNvPr>
          <p:cNvSpPr txBox="1"/>
          <p:nvPr/>
        </p:nvSpPr>
        <p:spPr>
          <a:xfrm>
            <a:off x="515938" y="1455075"/>
            <a:ext cx="4528010" cy="531620"/>
          </a:xfrm>
          <a:prstGeom prst="rect">
            <a:avLst/>
          </a:prstGeom>
          <a:noFill/>
        </p:spPr>
        <p:txBody>
          <a:bodyPr wrap="square" rtlCol="0">
            <a:spAutoFit/>
          </a:bodyPr>
          <a:lstStyle/>
          <a:p>
            <a:pPr algn="just">
              <a:lnSpc>
                <a:spcPct val="130000"/>
              </a:lnSpc>
            </a:pPr>
            <a:r>
              <a:rPr lang="en-US" altLang="zh-CN" sz="2400" dirty="0">
                <a:gradFill>
                  <a:gsLst>
                    <a:gs pos="100000">
                      <a:schemeClr val="accent4"/>
                    </a:gs>
                    <a:gs pos="23000">
                      <a:schemeClr val="accent1">
                        <a:alpha val="95000"/>
                      </a:schemeClr>
                    </a:gs>
                  </a:gsLst>
                  <a:lin ang="2700000" scaled="1"/>
                </a:gradFill>
                <a:latin typeface="+mj-lt"/>
                <a:ea typeface="+mj-ea"/>
              </a:rPr>
              <a:t>EBCDIC</a:t>
            </a:r>
            <a:r>
              <a:rPr lang="zh-CN" altLang="en-US" sz="2400" dirty="0">
                <a:gradFill>
                  <a:gsLst>
                    <a:gs pos="100000">
                      <a:schemeClr val="accent4"/>
                    </a:gs>
                    <a:gs pos="23000">
                      <a:schemeClr val="accent1">
                        <a:alpha val="95000"/>
                      </a:schemeClr>
                    </a:gs>
                  </a:gsLst>
                  <a:lin ang="2700000" scaled="1"/>
                </a:gradFill>
                <a:latin typeface="+mj-lt"/>
                <a:ea typeface="+mj-ea"/>
              </a:rPr>
              <a:t>码（</a:t>
            </a:r>
            <a:r>
              <a:rPr lang="en-US" altLang="zh-CN" sz="2400" dirty="0">
                <a:gradFill>
                  <a:gsLst>
                    <a:gs pos="100000">
                      <a:schemeClr val="accent4"/>
                    </a:gs>
                    <a:gs pos="23000">
                      <a:schemeClr val="accent1">
                        <a:alpha val="95000"/>
                      </a:schemeClr>
                    </a:gs>
                  </a:gsLst>
                  <a:lin ang="2700000" scaled="1"/>
                </a:gradFill>
                <a:latin typeface="+mj-lt"/>
                <a:ea typeface="+mj-ea"/>
              </a:rPr>
              <a:t>1963</a:t>
            </a:r>
            <a:r>
              <a:rPr lang="zh-CN" altLang="en-US" sz="2400" dirty="0">
                <a:gradFill>
                  <a:gsLst>
                    <a:gs pos="100000">
                      <a:schemeClr val="accent4"/>
                    </a:gs>
                    <a:gs pos="23000">
                      <a:schemeClr val="accent1">
                        <a:alpha val="95000"/>
                      </a:schemeClr>
                    </a:gs>
                  </a:gsLst>
                  <a:lin ang="2700000" scaled="1"/>
                </a:gradFill>
                <a:latin typeface="+mj-lt"/>
                <a:ea typeface="+mj-ea"/>
              </a:rPr>
              <a:t>年－</a:t>
            </a:r>
            <a:r>
              <a:rPr lang="en-US" altLang="zh-CN" sz="2400" dirty="0">
                <a:gradFill>
                  <a:gsLst>
                    <a:gs pos="100000">
                      <a:schemeClr val="accent4"/>
                    </a:gs>
                    <a:gs pos="23000">
                      <a:schemeClr val="accent1">
                        <a:alpha val="95000"/>
                      </a:schemeClr>
                    </a:gs>
                  </a:gsLst>
                  <a:lin ang="2700000" scaled="1"/>
                </a:gradFill>
                <a:latin typeface="+mj-lt"/>
                <a:ea typeface="+mj-ea"/>
              </a:rPr>
              <a:t>1964</a:t>
            </a:r>
            <a:r>
              <a:rPr lang="zh-CN" altLang="en-US" sz="2400" dirty="0">
                <a:gradFill>
                  <a:gsLst>
                    <a:gs pos="100000">
                      <a:schemeClr val="accent4"/>
                    </a:gs>
                    <a:gs pos="23000">
                      <a:schemeClr val="accent1">
                        <a:alpha val="95000"/>
                      </a:schemeClr>
                    </a:gs>
                  </a:gsLst>
                  <a:lin ang="2700000" scaled="1"/>
                </a:gradFill>
                <a:latin typeface="+mj-lt"/>
                <a:ea typeface="+mj-ea"/>
              </a:rPr>
              <a:t>年）</a:t>
            </a:r>
          </a:p>
        </p:txBody>
      </p:sp>
      <p:cxnSp>
        <p:nvCxnSpPr>
          <p:cNvPr id="16" name="直接连接符 15">
            <a:extLst>
              <a:ext uri="{FF2B5EF4-FFF2-40B4-BE49-F238E27FC236}">
                <a16:creationId xmlns:a16="http://schemas.microsoft.com/office/drawing/2014/main" id="{5554B213-6C2A-46DC-BA14-DD8FA5B31B9C}"/>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6F374BF5-6684-4A27-AA76-61A99D4D49A0}"/>
              </a:ext>
            </a:extLst>
          </p:cNvPr>
          <p:cNvSpPr txBox="1"/>
          <p:nvPr/>
        </p:nvSpPr>
        <p:spPr>
          <a:xfrm>
            <a:off x="515936" y="2586839"/>
            <a:ext cx="4439522" cy="2459006"/>
          </a:xfrm>
          <a:prstGeom prst="rect">
            <a:avLst/>
          </a:prstGeom>
          <a:noFill/>
        </p:spPr>
        <p:txBody>
          <a:bodyPr wrap="square" rtlCol="0">
            <a:spAutoFit/>
          </a:bodyPr>
          <a:lstStyle/>
          <a:p>
            <a:pPr fontAlgn="auto">
              <a:lnSpc>
                <a:spcPct val="130000"/>
              </a:lnSpc>
              <a:extLst>
                <a:ext uri="{35155182-B16C-46BC-9424-99874614C6A1}">
                  <wpsdc:indentchars xmlns:wpsdc="http://www.wps.cn/officeDocument/2017/drawingmlCustomData" xmlns="" val="200" checksum="282533468"/>
                </a:ext>
              </a:extLst>
            </a:pPr>
            <a:r>
              <a:rPr lang="en-US" altLang="zh-CN" sz="2000" b="1" dirty="0">
                <a:solidFill>
                  <a:schemeClr val="tx2"/>
                </a:solidFill>
                <a:effectLst>
                  <a:outerShdw blurRad="38100" dist="38100" dir="2700000" algn="tl">
                    <a:srgbClr val="000000">
                      <a:alpha val="43137"/>
                    </a:srgbClr>
                  </a:outerShdw>
                </a:effectLst>
              </a:rPr>
              <a:t>EBCDIC</a:t>
            </a:r>
            <a:r>
              <a:rPr lang="zh-CN" altLang="en-US" sz="2000" dirty="0">
                <a:solidFill>
                  <a:schemeClr val="tx2"/>
                </a:solidFill>
              </a:rPr>
              <a:t>（</a:t>
            </a:r>
            <a:r>
              <a:rPr lang="en-US" altLang="zh-CN" sz="2000" dirty="0">
                <a:solidFill>
                  <a:schemeClr val="tx2"/>
                </a:solidFill>
              </a:rPr>
              <a:t>Extended Binary Coded Decimal Interchange Code</a:t>
            </a:r>
            <a:r>
              <a:rPr lang="zh-CN" altLang="en-US" sz="2000" dirty="0">
                <a:solidFill>
                  <a:schemeClr val="tx2"/>
                </a:solidFill>
              </a:rPr>
              <a:t>，</a:t>
            </a:r>
            <a:r>
              <a:rPr lang="zh-CN" altLang="en-US" sz="2000" b="1" dirty="0">
                <a:solidFill>
                  <a:schemeClr val="tx2"/>
                </a:solidFill>
                <a:effectLst>
                  <a:outerShdw blurRad="38100" dist="38100" dir="2700000" algn="tl">
                    <a:srgbClr val="000000">
                      <a:alpha val="43137"/>
                    </a:srgbClr>
                  </a:outerShdw>
                </a:effectLst>
              </a:rPr>
              <a:t>扩增二进式十进交换码</a:t>
            </a:r>
            <a:r>
              <a:rPr lang="zh-CN" altLang="en-US" sz="2000" dirty="0">
                <a:solidFill>
                  <a:schemeClr val="tx2"/>
                </a:solidFill>
              </a:rPr>
              <a:t>），为</a:t>
            </a:r>
            <a:r>
              <a:rPr lang="en-US" altLang="zh-CN" sz="2000" dirty="0">
                <a:solidFill>
                  <a:schemeClr val="tx2"/>
                </a:solidFill>
              </a:rPr>
              <a:t>IBM</a:t>
            </a:r>
            <a:r>
              <a:rPr lang="zh-CN" altLang="en-US" sz="2000" dirty="0">
                <a:solidFill>
                  <a:schemeClr val="tx2"/>
                </a:solidFill>
              </a:rPr>
              <a:t>推出的字符编码表，根据早期打孔机式的二进化十进数（</a:t>
            </a:r>
            <a:r>
              <a:rPr lang="en-US" altLang="zh-CN" sz="2000" dirty="0">
                <a:solidFill>
                  <a:schemeClr val="tx2"/>
                </a:solidFill>
              </a:rPr>
              <a:t>BCD</a:t>
            </a:r>
            <a:r>
              <a:rPr lang="zh-CN" altLang="en-US" sz="2000" dirty="0">
                <a:solidFill>
                  <a:schemeClr val="tx2"/>
                </a:solidFill>
              </a:rPr>
              <a:t>，</a:t>
            </a:r>
            <a:r>
              <a:rPr lang="en-US" altLang="zh-CN" sz="2000" dirty="0">
                <a:solidFill>
                  <a:schemeClr val="tx2"/>
                </a:solidFill>
              </a:rPr>
              <a:t>Binary Coded Decimal</a:t>
            </a:r>
            <a:r>
              <a:rPr lang="zh-CN" altLang="en-US" sz="2000" dirty="0">
                <a:solidFill>
                  <a:schemeClr val="tx2"/>
                </a:solidFill>
              </a:rPr>
              <a:t>）排列而成。</a:t>
            </a:r>
            <a:endParaRPr lang="en-US" altLang="zh-CN" sz="2000" dirty="0">
              <a:solidFill>
                <a:schemeClr val="tx2"/>
              </a:solidFill>
            </a:endParaRPr>
          </a:p>
        </p:txBody>
      </p:sp>
      <p:sp>
        <p:nvSpPr>
          <p:cNvPr id="22" name="文本框 21">
            <a:extLst>
              <a:ext uri="{FF2B5EF4-FFF2-40B4-BE49-F238E27FC236}">
                <a16:creationId xmlns:a16="http://schemas.microsoft.com/office/drawing/2014/main" id="{8A23801F-AEF7-4112-BA09-BFFCB485A3DB}"/>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介绍</a:t>
            </a:r>
          </a:p>
        </p:txBody>
      </p:sp>
      <p:sp>
        <p:nvSpPr>
          <p:cNvPr id="23" name="文本框 22">
            <a:extLst>
              <a:ext uri="{FF2B5EF4-FFF2-40B4-BE49-F238E27FC236}">
                <a16:creationId xmlns:a16="http://schemas.microsoft.com/office/drawing/2014/main" id="{F83DE16D-35DB-4C21-96EE-B7D5C356F3D3}"/>
              </a:ext>
            </a:extLst>
          </p:cNvPr>
          <p:cNvSpPr txBox="1"/>
          <p:nvPr/>
        </p:nvSpPr>
        <p:spPr>
          <a:xfrm>
            <a:off x="5466346" y="2115742"/>
            <a:ext cx="595408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en-US" altLang="zh-CN" sz="2000" dirty="0">
                <a:solidFill>
                  <a:schemeClr val="tx2"/>
                </a:solidFill>
                <a:latin typeface="+mj-ea"/>
                <a:ea typeface="+mj-ea"/>
              </a:rPr>
              <a:t>EBCDIC</a:t>
            </a:r>
            <a:r>
              <a:rPr lang="zh-CN" altLang="en-US" sz="2000" dirty="0">
                <a:solidFill>
                  <a:schemeClr val="tx2"/>
                </a:solidFill>
                <a:latin typeface="+mj-ea"/>
                <a:ea typeface="+mj-ea"/>
              </a:rPr>
              <a:t>编码表</a:t>
            </a:r>
          </a:p>
        </p:txBody>
      </p:sp>
      <p:sp>
        <p:nvSpPr>
          <p:cNvPr id="10" name="文本框 9">
            <a:extLst>
              <a:ext uri="{FF2B5EF4-FFF2-40B4-BE49-F238E27FC236}">
                <a16:creationId xmlns:a16="http://schemas.microsoft.com/office/drawing/2014/main" id="{11239520-BEDB-4F3D-A60D-E277C9989666}"/>
              </a:ext>
            </a:extLst>
          </p:cNvPr>
          <p:cNvSpPr txBox="1"/>
          <p:nvPr/>
        </p:nvSpPr>
        <p:spPr>
          <a:xfrm>
            <a:off x="515936" y="5116832"/>
            <a:ext cx="4439522" cy="1258678"/>
          </a:xfrm>
          <a:prstGeom prst="rect">
            <a:avLst/>
          </a:prstGeom>
          <a:noFill/>
        </p:spPr>
        <p:txBody>
          <a:bodyPr wrap="square">
            <a:spAutoFit/>
          </a:bodyPr>
          <a:lstStyle/>
          <a:p>
            <a:pPr fontAlgn="auto">
              <a:lnSpc>
                <a:spcPct val="130000"/>
              </a:lnSpc>
              <a:extLst>
                <a:ext uri="{35155182-B16C-46BC-9424-99874614C6A1}">
                  <wpsdc:indentchars xmlns="" xmlns:wpsdc="http://www.wps.cn/officeDocument/2017/drawingmlCustomData" xmlns:lc="http://schemas.openxmlformats.org/drawingml/2006/lockedCanvas" val="200" checksum="282533468"/>
                </a:ext>
              </a:extLst>
            </a:pPr>
            <a:r>
              <a:rPr lang="en-US" altLang="zh-CN" sz="2000" dirty="0">
                <a:solidFill>
                  <a:schemeClr val="tx2"/>
                </a:solidFill>
              </a:rPr>
              <a:t>EBCDIC</a:t>
            </a:r>
            <a:r>
              <a:rPr lang="zh-CN" altLang="en-US" sz="2000" dirty="0">
                <a:solidFill>
                  <a:schemeClr val="tx2"/>
                </a:solidFill>
              </a:rPr>
              <a:t>编码表本来有</a:t>
            </a:r>
            <a:r>
              <a:rPr lang="en-US" altLang="zh-CN" sz="2000" dirty="0">
                <a:solidFill>
                  <a:schemeClr val="tx2"/>
                </a:solidFill>
              </a:rPr>
              <a:t>58</a:t>
            </a:r>
            <a:r>
              <a:rPr lang="zh-CN" altLang="en-US" sz="2000" dirty="0">
                <a:solidFill>
                  <a:schemeClr val="tx2"/>
                </a:solidFill>
              </a:rPr>
              <a:t>个字符。后来于各版本的编码表中，加入了其他字符，以符合各地用户所需。</a:t>
            </a:r>
          </a:p>
        </p:txBody>
      </p:sp>
      <p:pic>
        <p:nvPicPr>
          <p:cNvPr id="5" name="图片 4">
            <a:extLst>
              <a:ext uri="{FF2B5EF4-FFF2-40B4-BE49-F238E27FC236}">
                <a16:creationId xmlns:a16="http://schemas.microsoft.com/office/drawing/2014/main" id="{051BE8F1-1052-40A1-AEDC-61484AF66B43}"/>
              </a:ext>
            </a:extLst>
          </p:cNvPr>
          <p:cNvPicPr>
            <a:picLocks noChangeAspect="1"/>
          </p:cNvPicPr>
          <p:nvPr/>
        </p:nvPicPr>
        <p:blipFill>
          <a:blip r:embed="rId4"/>
          <a:stretch>
            <a:fillRect/>
          </a:stretch>
        </p:blipFill>
        <p:spPr>
          <a:xfrm>
            <a:off x="5541904" y="2470750"/>
            <a:ext cx="4145022" cy="3911692"/>
          </a:xfrm>
          <a:prstGeom prst="rect">
            <a:avLst/>
          </a:prstGeom>
        </p:spPr>
      </p:pic>
      <p:sp>
        <p:nvSpPr>
          <p:cNvPr id="14" name="文本框 13">
            <a:extLst>
              <a:ext uri="{FF2B5EF4-FFF2-40B4-BE49-F238E27FC236}">
                <a16:creationId xmlns:a16="http://schemas.microsoft.com/office/drawing/2014/main" id="{79B19633-1A1B-4BF8-A807-847D2F0DBCC3}"/>
              </a:ext>
            </a:extLst>
          </p:cNvPr>
          <p:cNvSpPr txBox="1"/>
          <p:nvPr/>
        </p:nvSpPr>
        <p:spPr>
          <a:xfrm>
            <a:off x="9696758" y="6020676"/>
            <a:ext cx="1594338" cy="369332"/>
          </a:xfrm>
          <a:prstGeom prst="rect">
            <a:avLst/>
          </a:prstGeom>
          <a:noFill/>
        </p:spPr>
        <p:txBody>
          <a:bodyPr wrap="square">
            <a:spAutoFit/>
          </a:bodyPr>
          <a:lstStyle/>
          <a:p>
            <a:r>
              <a:rPr lang="en-US" altLang="zh-CN" sz="1800" dirty="0">
                <a:solidFill>
                  <a:schemeClr val="tx2"/>
                </a:solidFill>
              </a:rPr>
              <a:t>CP037</a:t>
            </a:r>
            <a:r>
              <a:rPr lang="zh-CN" altLang="en-US" sz="1800" dirty="0">
                <a:solidFill>
                  <a:schemeClr val="tx2"/>
                </a:solidFill>
              </a:rPr>
              <a:t>（英语）</a:t>
            </a:r>
            <a:endParaRPr lang="zh-CN" altLang="en-US" dirty="0"/>
          </a:p>
        </p:txBody>
      </p:sp>
      <p:pic>
        <p:nvPicPr>
          <p:cNvPr id="8" name="图片 7">
            <a:extLst>
              <a:ext uri="{FF2B5EF4-FFF2-40B4-BE49-F238E27FC236}">
                <a16:creationId xmlns:a16="http://schemas.microsoft.com/office/drawing/2014/main" id="{7123BC0E-14B1-4781-BE7C-28EE09B13FD1}"/>
              </a:ext>
            </a:extLst>
          </p:cNvPr>
          <p:cNvPicPr>
            <a:picLocks noChangeAspect="1"/>
          </p:cNvPicPr>
          <p:nvPr/>
        </p:nvPicPr>
        <p:blipFill>
          <a:blip r:embed="rId5"/>
          <a:stretch>
            <a:fillRect/>
          </a:stretch>
        </p:blipFill>
        <p:spPr>
          <a:xfrm>
            <a:off x="5541904" y="2470750"/>
            <a:ext cx="4219690" cy="3925612"/>
          </a:xfrm>
          <a:prstGeom prst="rect">
            <a:avLst/>
          </a:prstGeom>
        </p:spPr>
      </p:pic>
      <p:sp>
        <p:nvSpPr>
          <p:cNvPr id="18" name="文本框 17">
            <a:extLst>
              <a:ext uri="{FF2B5EF4-FFF2-40B4-BE49-F238E27FC236}">
                <a16:creationId xmlns:a16="http://schemas.microsoft.com/office/drawing/2014/main" id="{34647C64-5D84-41BF-8A9F-443C8BDA5511}"/>
              </a:ext>
            </a:extLst>
          </p:cNvPr>
          <p:cNvSpPr txBox="1"/>
          <p:nvPr/>
        </p:nvSpPr>
        <p:spPr>
          <a:xfrm>
            <a:off x="9686926" y="6027030"/>
            <a:ext cx="2094272" cy="369332"/>
          </a:xfrm>
          <a:prstGeom prst="rect">
            <a:avLst/>
          </a:prstGeom>
          <a:noFill/>
        </p:spPr>
        <p:txBody>
          <a:bodyPr wrap="square">
            <a:spAutoFit/>
          </a:bodyPr>
          <a:lstStyle/>
          <a:p>
            <a:r>
              <a:rPr lang="en-US" altLang="zh-CN" dirty="0">
                <a:solidFill>
                  <a:schemeClr val="tx2"/>
                </a:solidFill>
              </a:rPr>
              <a:t>CP500</a:t>
            </a:r>
            <a:r>
              <a:rPr lang="zh-CN" altLang="en-US" dirty="0">
                <a:solidFill>
                  <a:schemeClr val="tx2"/>
                </a:solidFill>
              </a:rPr>
              <a:t>（多语言</a:t>
            </a:r>
            <a:r>
              <a:rPr lang="en-US" altLang="zh-CN" dirty="0">
                <a:solidFill>
                  <a:schemeClr val="tx2"/>
                </a:solidFill>
              </a:rPr>
              <a:t>#5</a:t>
            </a:r>
            <a:r>
              <a:rPr lang="zh-CN" altLang="en-US" dirty="0">
                <a:solidFill>
                  <a:schemeClr val="tx2"/>
                </a:solidFill>
              </a:rPr>
              <a:t>）</a:t>
            </a:r>
            <a:endParaRPr lang="zh-CN" altLang="en-US" dirty="0"/>
          </a:p>
        </p:txBody>
      </p: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14"/>
                                        </p:tgtEl>
                                      </p:cBhvr>
                                    </p:animEffect>
                                    <p:set>
                                      <p:cBhvr>
                                        <p:cTn id="26" dur="1" fill="hold">
                                          <p:stCondLst>
                                            <p:cond delay="499"/>
                                          </p:stCondLst>
                                        </p:cTn>
                                        <p:tgtEl>
                                          <p:spTgt spid="1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0" grpId="0"/>
      <p:bldP spid="14" grpId="0"/>
      <p:bldP spid="14" grpId="1"/>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西方拼音文字字符编码规则</a:t>
            </a:r>
          </a:p>
        </p:txBody>
      </p:sp>
      <p:sp>
        <p:nvSpPr>
          <p:cNvPr id="15" name="文本框 14">
            <a:extLst>
              <a:ext uri="{FF2B5EF4-FFF2-40B4-BE49-F238E27FC236}">
                <a16:creationId xmlns:a16="http://schemas.microsoft.com/office/drawing/2014/main" id="{073F8508-0DE0-497B-9504-BAD1137F4481}"/>
              </a:ext>
            </a:extLst>
          </p:cNvPr>
          <p:cNvSpPr txBox="1"/>
          <p:nvPr/>
        </p:nvSpPr>
        <p:spPr>
          <a:xfrm>
            <a:off x="515937" y="1455075"/>
            <a:ext cx="5266443" cy="531620"/>
          </a:xfrm>
          <a:prstGeom prst="rect">
            <a:avLst/>
          </a:prstGeom>
          <a:noFill/>
        </p:spPr>
        <p:txBody>
          <a:bodyPr wrap="square" rtlCol="0">
            <a:spAutoFit/>
          </a:bodyPr>
          <a:lstStyle/>
          <a:p>
            <a:pPr algn="just">
              <a:lnSpc>
                <a:spcPct val="130000"/>
              </a:lnSpc>
            </a:pPr>
            <a:r>
              <a:rPr lang="en-US" altLang="zh-CN" sz="2400" dirty="0">
                <a:gradFill>
                  <a:gsLst>
                    <a:gs pos="100000">
                      <a:schemeClr val="accent4"/>
                    </a:gs>
                    <a:gs pos="23000">
                      <a:schemeClr val="accent1">
                        <a:alpha val="95000"/>
                      </a:schemeClr>
                    </a:gs>
                  </a:gsLst>
                  <a:lin ang="2700000" scaled="1"/>
                </a:gradFill>
                <a:latin typeface="+mj-lt"/>
                <a:ea typeface="+mj-ea"/>
              </a:rPr>
              <a:t>ASCII</a:t>
            </a:r>
            <a:r>
              <a:rPr lang="zh-CN" altLang="en-US" sz="2400" dirty="0">
                <a:gradFill>
                  <a:gsLst>
                    <a:gs pos="100000">
                      <a:schemeClr val="accent4"/>
                    </a:gs>
                    <a:gs pos="23000">
                      <a:schemeClr val="accent1">
                        <a:alpha val="95000"/>
                      </a:schemeClr>
                    </a:gs>
                  </a:gsLst>
                  <a:lin ang="2700000" scaled="1"/>
                </a:gradFill>
                <a:latin typeface="+mj-lt"/>
                <a:ea typeface="+mj-ea"/>
              </a:rPr>
              <a:t>码（</a:t>
            </a:r>
            <a:r>
              <a:rPr lang="en-US" altLang="zh-CN" sz="2400" dirty="0">
                <a:gradFill>
                  <a:gsLst>
                    <a:gs pos="100000">
                      <a:schemeClr val="accent4"/>
                    </a:gs>
                    <a:gs pos="23000">
                      <a:schemeClr val="accent1">
                        <a:alpha val="95000"/>
                      </a:schemeClr>
                    </a:gs>
                  </a:gsLst>
                  <a:lin ang="2700000" scaled="1"/>
                </a:gradFill>
                <a:latin typeface="+mj-lt"/>
                <a:ea typeface="+mj-ea"/>
              </a:rPr>
              <a:t>1967</a:t>
            </a:r>
            <a:r>
              <a:rPr lang="zh-CN" altLang="en-US" sz="2400" dirty="0">
                <a:gradFill>
                  <a:gsLst>
                    <a:gs pos="100000">
                      <a:schemeClr val="accent4"/>
                    </a:gs>
                    <a:gs pos="23000">
                      <a:schemeClr val="accent1">
                        <a:alpha val="95000"/>
                      </a:schemeClr>
                    </a:gs>
                  </a:gsLst>
                  <a:lin ang="2700000" scaled="1"/>
                </a:gradFill>
                <a:latin typeface="+mj-lt"/>
                <a:ea typeface="+mj-ea"/>
              </a:rPr>
              <a:t>年、</a:t>
            </a:r>
            <a:r>
              <a:rPr lang="en-US" altLang="zh-CN" sz="2400" dirty="0">
                <a:gradFill>
                  <a:gsLst>
                    <a:gs pos="100000">
                      <a:schemeClr val="accent4"/>
                    </a:gs>
                    <a:gs pos="23000">
                      <a:schemeClr val="accent1">
                        <a:alpha val="95000"/>
                      </a:schemeClr>
                    </a:gs>
                  </a:gsLst>
                  <a:lin ang="2700000" scaled="1"/>
                </a:gradFill>
                <a:latin typeface="+mj-lt"/>
                <a:ea typeface="+mj-ea"/>
              </a:rPr>
              <a:t>1968</a:t>
            </a:r>
            <a:r>
              <a:rPr lang="zh-CN" altLang="en-US" sz="2400" dirty="0">
                <a:gradFill>
                  <a:gsLst>
                    <a:gs pos="100000">
                      <a:schemeClr val="accent4"/>
                    </a:gs>
                    <a:gs pos="23000">
                      <a:schemeClr val="accent1">
                        <a:alpha val="95000"/>
                      </a:schemeClr>
                    </a:gs>
                  </a:gsLst>
                  <a:lin ang="2700000" scaled="1"/>
                </a:gradFill>
                <a:latin typeface="+mj-lt"/>
                <a:ea typeface="+mj-ea"/>
              </a:rPr>
              <a:t>年、</a:t>
            </a:r>
            <a:r>
              <a:rPr lang="en-US" altLang="zh-CN" sz="2400" dirty="0">
                <a:gradFill>
                  <a:gsLst>
                    <a:gs pos="100000">
                      <a:schemeClr val="accent4"/>
                    </a:gs>
                    <a:gs pos="23000">
                      <a:schemeClr val="accent1">
                        <a:alpha val="95000"/>
                      </a:schemeClr>
                    </a:gs>
                  </a:gsLst>
                  <a:lin ang="2700000" scaled="1"/>
                </a:gradFill>
                <a:latin typeface="+mj-lt"/>
                <a:ea typeface="+mj-ea"/>
              </a:rPr>
              <a:t>1986</a:t>
            </a:r>
            <a:r>
              <a:rPr lang="zh-CN" altLang="en-US" sz="2400" dirty="0">
                <a:gradFill>
                  <a:gsLst>
                    <a:gs pos="100000">
                      <a:schemeClr val="accent4"/>
                    </a:gs>
                    <a:gs pos="23000">
                      <a:schemeClr val="accent1">
                        <a:alpha val="95000"/>
                      </a:schemeClr>
                    </a:gs>
                  </a:gsLst>
                  <a:lin ang="2700000" scaled="1"/>
                </a:gradFill>
                <a:latin typeface="+mj-lt"/>
                <a:ea typeface="+mj-ea"/>
              </a:rPr>
              <a:t>年）</a:t>
            </a:r>
          </a:p>
        </p:txBody>
      </p:sp>
      <p:cxnSp>
        <p:nvCxnSpPr>
          <p:cNvPr id="16" name="直接连接符 15">
            <a:extLst>
              <a:ext uri="{FF2B5EF4-FFF2-40B4-BE49-F238E27FC236}">
                <a16:creationId xmlns:a16="http://schemas.microsoft.com/office/drawing/2014/main" id="{5554B213-6C2A-46DC-BA14-DD8FA5B31B9C}"/>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6F374BF5-6684-4A27-AA76-61A99D4D49A0}"/>
              </a:ext>
            </a:extLst>
          </p:cNvPr>
          <p:cNvSpPr txBox="1"/>
          <p:nvPr/>
        </p:nvSpPr>
        <p:spPr>
          <a:xfrm>
            <a:off x="515936" y="2586839"/>
            <a:ext cx="9485314" cy="1258678"/>
          </a:xfrm>
          <a:prstGeom prst="rect">
            <a:avLst/>
          </a:prstGeom>
          <a:noFill/>
        </p:spPr>
        <p:txBody>
          <a:bodyPr wrap="square" rtlCol="0">
            <a:spAutoFit/>
          </a:bodyPr>
          <a:lstStyle/>
          <a:p>
            <a:pPr algn="just" fontAlgn="auto">
              <a:lnSpc>
                <a:spcPct val="130000"/>
              </a:lnSpc>
              <a:extLst>
                <a:ext uri="{35155182-B16C-46BC-9424-99874614C6A1}">
                  <wpsdc:indentchars xmlns:wpsdc="http://www.wps.cn/officeDocument/2017/drawingmlCustomData" xmlns="" val="200" checksum="282533468"/>
                </a:ext>
              </a:extLst>
            </a:pPr>
            <a:r>
              <a:rPr lang="en-US" altLang="zh-CN" sz="2000" b="1" dirty="0">
                <a:solidFill>
                  <a:schemeClr val="tx2"/>
                </a:solidFill>
                <a:effectLst>
                  <a:outerShdw blurRad="38100" dist="38100" dir="2700000" algn="tl">
                    <a:srgbClr val="000000">
                      <a:alpha val="43137"/>
                    </a:srgbClr>
                  </a:outerShdw>
                </a:effectLst>
              </a:rPr>
              <a:t>ASCII</a:t>
            </a:r>
            <a:r>
              <a:rPr lang="zh-CN" altLang="en-US" sz="2000" dirty="0">
                <a:solidFill>
                  <a:schemeClr val="tx2"/>
                </a:solidFill>
              </a:rPr>
              <a:t>（</a:t>
            </a:r>
            <a:r>
              <a:rPr lang="en-US" altLang="zh-CN" sz="2000" dirty="0">
                <a:solidFill>
                  <a:schemeClr val="tx2"/>
                </a:solidFill>
              </a:rPr>
              <a:t>American Standard Code for Information Interchange</a:t>
            </a:r>
            <a:r>
              <a:rPr lang="zh-CN" altLang="en-US" sz="2000" dirty="0">
                <a:solidFill>
                  <a:schemeClr val="tx2"/>
                </a:solidFill>
              </a:rPr>
              <a:t>，</a:t>
            </a:r>
            <a:r>
              <a:rPr lang="zh-CN" altLang="en-US" sz="2000" b="1" dirty="0">
                <a:solidFill>
                  <a:schemeClr val="tx2"/>
                </a:solidFill>
                <a:effectLst>
                  <a:outerShdw blurRad="38100" dist="38100" dir="2700000" algn="tl">
                    <a:srgbClr val="000000">
                      <a:alpha val="43137"/>
                    </a:srgbClr>
                  </a:outerShdw>
                </a:effectLst>
              </a:rPr>
              <a:t>美国信息交换标准代码</a:t>
            </a:r>
            <a:r>
              <a:rPr lang="zh-CN" altLang="en-US" sz="2000" dirty="0">
                <a:solidFill>
                  <a:schemeClr val="tx2"/>
                </a:solidFill>
              </a:rPr>
              <a:t>）是基于拉丁字母的一套电脑编码系统，主要用于显示现代英语和其他西欧语言。它是最通用的信息交换标准，并等同于国际标准</a:t>
            </a:r>
            <a:r>
              <a:rPr lang="en-US" altLang="zh-CN" sz="2000" dirty="0">
                <a:solidFill>
                  <a:schemeClr val="tx2"/>
                </a:solidFill>
              </a:rPr>
              <a:t>ISO/IEC 646</a:t>
            </a:r>
            <a:r>
              <a:rPr lang="zh-CN" altLang="en-US" sz="2000" dirty="0">
                <a:solidFill>
                  <a:schemeClr val="tx2"/>
                </a:solidFill>
              </a:rPr>
              <a:t>。</a:t>
            </a:r>
            <a:endParaRPr lang="en-US" altLang="zh-CN" sz="2000" dirty="0">
              <a:solidFill>
                <a:schemeClr val="tx2"/>
              </a:solidFill>
            </a:endParaRPr>
          </a:p>
        </p:txBody>
      </p:sp>
      <p:sp>
        <p:nvSpPr>
          <p:cNvPr id="22" name="文本框 21">
            <a:extLst>
              <a:ext uri="{FF2B5EF4-FFF2-40B4-BE49-F238E27FC236}">
                <a16:creationId xmlns:a16="http://schemas.microsoft.com/office/drawing/2014/main" id="{8A23801F-AEF7-4112-BA09-BFFCB485A3DB}"/>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介绍</a:t>
            </a:r>
          </a:p>
        </p:txBody>
      </p:sp>
      <p:sp>
        <p:nvSpPr>
          <p:cNvPr id="10" name="文本框 9">
            <a:extLst>
              <a:ext uri="{FF2B5EF4-FFF2-40B4-BE49-F238E27FC236}">
                <a16:creationId xmlns:a16="http://schemas.microsoft.com/office/drawing/2014/main" id="{11239520-BEDB-4F3D-A60D-E277C9989666}"/>
              </a:ext>
            </a:extLst>
          </p:cNvPr>
          <p:cNvSpPr txBox="1"/>
          <p:nvPr/>
        </p:nvSpPr>
        <p:spPr>
          <a:xfrm>
            <a:off x="515935" y="3916504"/>
            <a:ext cx="9485313" cy="858568"/>
          </a:xfrm>
          <a:prstGeom prst="rect">
            <a:avLst/>
          </a:prstGeom>
          <a:noFill/>
        </p:spPr>
        <p:txBody>
          <a:bodyPr wrap="square">
            <a:spAutoFit/>
          </a:bodyPr>
          <a:lstStyle/>
          <a:p>
            <a:pPr algn="just" fontAlgn="auto">
              <a:lnSpc>
                <a:spcPct val="130000"/>
              </a:lnSpc>
              <a:extLst>
                <a:ext uri="{35155182-B16C-46BC-9424-99874614C6A1}">
                  <wpsdc:indentchars xmlns="" xmlns:wpsdc="http://www.wps.cn/officeDocument/2017/drawingmlCustomData" xmlns:lc="http://schemas.openxmlformats.org/drawingml/2006/lockedCanvas" val="200" checksum="282533468"/>
                </a:ext>
              </a:extLst>
            </a:pPr>
            <a:r>
              <a:rPr lang="en-US" altLang="zh-CN" sz="2000" dirty="0">
                <a:solidFill>
                  <a:schemeClr val="tx2"/>
                </a:solidFill>
              </a:rPr>
              <a:t>ASCII</a:t>
            </a:r>
            <a:r>
              <a:rPr lang="zh-CN" altLang="en-US" sz="2000" dirty="0">
                <a:solidFill>
                  <a:schemeClr val="tx2"/>
                </a:solidFill>
              </a:rPr>
              <a:t>第一次以规范标准的类型发表是在</a:t>
            </a:r>
            <a:r>
              <a:rPr lang="en-US" altLang="zh-CN" sz="2000" dirty="0">
                <a:solidFill>
                  <a:schemeClr val="tx2"/>
                </a:solidFill>
              </a:rPr>
              <a:t>1967</a:t>
            </a:r>
            <a:r>
              <a:rPr lang="zh-CN" altLang="en-US" sz="2000" dirty="0">
                <a:solidFill>
                  <a:schemeClr val="tx2"/>
                </a:solidFill>
              </a:rPr>
              <a:t>年，最后一次更新则是在</a:t>
            </a:r>
            <a:r>
              <a:rPr lang="en-US" altLang="zh-CN" sz="2000" dirty="0">
                <a:solidFill>
                  <a:schemeClr val="tx2"/>
                </a:solidFill>
              </a:rPr>
              <a:t>1986</a:t>
            </a:r>
            <a:r>
              <a:rPr lang="zh-CN" altLang="en-US" sz="2000" dirty="0">
                <a:solidFill>
                  <a:schemeClr val="tx2"/>
                </a:solidFill>
              </a:rPr>
              <a:t>年，到目前为止共定义了</a:t>
            </a:r>
            <a:r>
              <a:rPr lang="en-US" altLang="zh-CN" sz="2000" dirty="0">
                <a:solidFill>
                  <a:schemeClr val="tx2"/>
                </a:solidFill>
              </a:rPr>
              <a:t>128</a:t>
            </a:r>
            <a:r>
              <a:rPr lang="zh-CN" altLang="en-US" sz="2000" dirty="0">
                <a:solidFill>
                  <a:schemeClr val="tx2"/>
                </a:solidFill>
              </a:rPr>
              <a:t>个字符。</a:t>
            </a:r>
          </a:p>
        </p:txBody>
      </p:sp>
    </p:spTree>
    <p:custDataLst>
      <p:tags r:id="rId1"/>
    </p:custDataLst>
    <p:extLst>
      <p:ext uri="{BB962C8B-B14F-4D97-AF65-F5344CB8AC3E}">
        <p14:creationId xmlns:p14="http://schemas.microsoft.com/office/powerpoint/2010/main" val="37922549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西方拼音文字字符编码规则</a:t>
            </a:r>
          </a:p>
        </p:txBody>
      </p:sp>
      <p:sp>
        <p:nvSpPr>
          <p:cNvPr id="15" name="文本框 14">
            <a:extLst>
              <a:ext uri="{FF2B5EF4-FFF2-40B4-BE49-F238E27FC236}">
                <a16:creationId xmlns:a16="http://schemas.microsoft.com/office/drawing/2014/main" id="{073F8508-0DE0-497B-9504-BAD1137F4481}"/>
              </a:ext>
            </a:extLst>
          </p:cNvPr>
          <p:cNvSpPr txBox="1"/>
          <p:nvPr/>
        </p:nvSpPr>
        <p:spPr>
          <a:xfrm>
            <a:off x="515937" y="1455075"/>
            <a:ext cx="5266443" cy="531620"/>
          </a:xfrm>
          <a:prstGeom prst="rect">
            <a:avLst/>
          </a:prstGeom>
          <a:noFill/>
        </p:spPr>
        <p:txBody>
          <a:bodyPr wrap="square" rtlCol="0">
            <a:spAutoFit/>
          </a:bodyPr>
          <a:lstStyle/>
          <a:p>
            <a:pPr algn="just">
              <a:lnSpc>
                <a:spcPct val="130000"/>
              </a:lnSpc>
            </a:pPr>
            <a:r>
              <a:rPr lang="en-US" altLang="zh-CN" sz="2400" dirty="0">
                <a:gradFill>
                  <a:gsLst>
                    <a:gs pos="100000">
                      <a:schemeClr val="accent4"/>
                    </a:gs>
                    <a:gs pos="23000">
                      <a:schemeClr val="accent1">
                        <a:alpha val="95000"/>
                      </a:schemeClr>
                    </a:gs>
                  </a:gsLst>
                  <a:lin ang="2700000" scaled="1"/>
                </a:gradFill>
                <a:latin typeface="+mj-lt"/>
                <a:ea typeface="+mj-ea"/>
              </a:rPr>
              <a:t>ASCII</a:t>
            </a:r>
            <a:r>
              <a:rPr lang="zh-CN" altLang="en-US" sz="2400" dirty="0">
                <a:gradFill>
                  <a:gsLst>
                    <a:gs pos="100000">
                      <a:schemeClr val="accent4"/>
                    </a:gs>
                    <a:gs pos="23000">
                      <a:schemeClr val="accent1">
                        <a:alpha val="95000"/>
                      </a:schemeClr>
                    </a:gs>
                  </a:gsLst>
                  <a:lin ang="2700000" scaled="1"/>
                </a:gradFill>
                <a:latin typeface="+mj-lt"/>
                <a:ea typeface="+mj-ea"/>
              </a:rPr>
              <a:t>码（</a:t>
            </a:r>
            <a:r>
              <a:rPr lang="en-US" altLang="zh-CN" sz="2400" dirty="0">
                <a:gradFill>
                  <a:gsLst>
                    <a:gs pos="100000">
                      <a:schemeClr val="accent4"/>
                    </a:gs>
                    <a:gs pos="23000">
                      <a:schemeClr val="accent1">
                        <a:alpha val="95000"/>
                      </a:schemeClr>
                    </a:gs>
                  </a:gsLst>
                  <a:lin ang="2700000" scaled="1"/>
                </a:gradFill>
                <a:latin typeface="+mj-lt"/>
                <a:ea typeface="+mj-ea"/>
              </a:rPr>
              <a:t>1967</a:t>
            </a:r>
            <a:r>
              <a:rPr lang="zh-CN" altLang="en-US" sz="2400" dirty="0">
                <a:gradFill>
                  <a:gsLst>
                    <a:gs pos="100000">
                      <a:schemeClr val="accent4"/>
                    </a:gs>
                    <a:gs pos="23000">
                      <a:schemeClr val="accent1">
                        <a:alpha val="95000"/>
                      </a:schemeClr>
                    </a:gs>
                  </a:gsLst>
                  <a:lin ang="2700000" scaled="1"/>
                </a:gradFill>
                <a:latin typeface="+mj-lt"/>
                <a:ea typeface="+mj-ea"/>
              </a:rPr>
              <a:t>年、</a:t>
            </a:r>
            <a:r>
              <a:rPr lang="en-US" altLang="zh-CN" sz="2400" dirty="0">
                <a:gradFill>
                  <a:gsLst>
                    <a:gs pos="100000">
                      <a:schemeClr val="accent4"/>
                    </a:gs>
                    <a:gs pos="23000">
                      <a:schemeClr val="accent1">
                        <a:alpha val="95000"/>
                      </a:schemeClr>
                    </a:gs>
                  </a:gsLst>
                  <a:lin ang="2700000" scaled="1"/>
                </a:gradFill>
                <a:latin typeface="+mj-lt"/>
                <a:ea typeface="+mj-ea"/>
              </a:rPr>
              <a:t>1968</a:t>
            </a:r>
            <a:r>
              <a:rPr lang="zh-CN" altLang="en-US" sz="2400" dirty="0">
                <a:gradFill>
                  <a:gsLst>
                    <a:gs pos="100000">
                      <a:schemeClr val="accent4"/>
                    </a:gs>
                    <a:gs pos="23000">
                      <a:schemeClr val="accent1">
                        <a:alpha val="95000"/>
                      </a:schemeClr>
                    </a:gs>
                  </a:gsLst>
                  <a:lin ang="2700000" scaled="1"/>
                </a:gradFill>
                <a:latin typeface="+mj-lt"/>
                <a:ea typeface="+mj-ea"/>
              </a:rPr>
              <a:t>年、</a:t>
            </a:r>
            <a:r>
              <a:rPr lang="en-US" altLang="zh-CN" sz="2400" dirty="0">
                <a:gradFill>
                  <a:gsLst>
                    <a:gs pos="100000">
                      <a:schemeClr val="accent4"/>
                    </a:gs>
                    <a:gs pos="23000">
                      <a:schemeClr val="accent1">
                        <a:alpha val="95000"/>
                      </a:schemeClr>
                    </a:gs>
                  </a:gsLst>
                  <a:lin ang="2700000" scaled="1"/>
                </a:gradFill>
                <a:latin typeface="+mj-lt"/>
                <a:ea typeface="+mj-ea"/>
              </a:rPr>
              <a:t>1986</a:t>
            </a:r>
            <a:r>
              <a:rPr lang="zh-CN" altLang="en-US" sz="2400" dirty="0">
                <a:gradFill>
                  <a:gsLst>
                    <a:gs pos="100000">
                      <a:schemeClr val="accent4"/>
                    </a:gs>
                    <a:gs pos="23000">
                      <a:schemeClr val="accent1">
                        <a:alpha val="95000"/>
                      </a:schemeClr>
                    </a:gs>
                  </a:gsLst>
                  <a:lin ang="2700000" scaled="1"/>
                </a:gradFill>
                <a:latin typeface="+mj-lt"/>
                <a:ea typeface="+mj-ea"/>
              </a:rPr>
              <a:t>年）</a:t>
            </a:r>
          </a:p>
        </p:txBody>
      </p:sp>
      <p:cxnSp>
        <p:nvCxnSpPr>
          <p:cNvPr id="16" name="直接连接符 15">
            <a:extLst>
              <a:ext uri="{FF2B5EF4-FFF2-40B4-BE49-F238E27FC236}">
                <a16:creationId xmlns:a16="http://schemas.microsoft.com/office/drawing/2014/main" id="{5554B213-6C2A-46DC-BA14-DD8FA5B31B9C}"/>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F83DE16D-35DB-4C21-96EE-B7D5C356F3D3}"/>
              </a:ext>
            </a:extLst>
          </p:cNvPr>
          <p:cNvSpPr txBox="1"/>
          <p:nvPr/>
        </p:nvSpPr>
        <p:spPr>
          <a:xfrm>
            <a:off x="515937" y="2174567"/>
            <a:ext cx="595408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en-US" altLang="zh-CN" sz="2000" dirty="0">
                <a:solidFill>
                  <a:schemeClr val="tx2"/>
                </a:solidFill>
                <a:latin typeface="+mj-ea"/>
                <a:ea typeface="+mj-ea"/>
              </a:rPr>
              <a:t>EBCDIC</a:t>
            </a:r>
            <a:r>
              <a:rPr lang="zh-CN" altLang="en-US" sz="2000" dirty="0">
                <a:solidFill>
                  <a:schemeClr val="tx2"/>
                </a:solidFill>
                <a:latin typeface="+mj-ea"/>
                <a:ea typeface="+mj-ea"/>
              </a:rPr>
              <a:t>编码表</a:t>
            </a:r>
          </a:p>
        </p:txBody>
      </p:sp>
      <p:pic>
        <p:nvPicPr>
          <p:cNvPr id="1026" name="Picture 2">
            <a:extLst>
              <a:ext uri="{FF2B5EF4-FFF2-40B4-BE49-F238E27FC236}">
                <a16:creationId xmlns:a16="http://schemas.microsoft.com/office/drawing/2014/main" id="{C8CFC748-DCE6-4F04-9F4F-877A4A6CD6E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245"/>
          <a:stretch/>
        </p:blipFill>
        <p:spPr bwMode="auto">
          <a:xfrm>
            <a:off x="515937" y="1267926"/>
            <a:ext cx="10714038" cy="5501773"/>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039242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西方拼音文字字符编码规则</a:t>
            </a:r>
          </a:p>
        </p:txBody>
      </p:sp>
      <p:sp>
        <p:nvSpPr>
          <p:cNvPr id="15" name="文本框 14">
            <a:extLst>
              <a:ext uri="{FF2B5EF4-FFF2-40B4-BE49-F238E27FC236}">
                <a16:creationId xmlns:a16="http://schemas.microsoft.com/office/drawing/2014/main" id="{073F8508-0DE0-497B-9504-BAD1137F4481}"/>
              </a:ext>
            </a:extLst>
          </p:cNvPr>
          <p:cNvSpPr txBox="1"/>
          <p:nvPr/>
        </p:nvSpPr>
        <p:spPr>
          <a:xfrm>
            <a:off x="515937" y="1455075"/>
            <a:ext cx="1484313" cy="531620"/>
          </a:xfrm>
          <a:prstGeom prst="rect">
            <a:avLst/>
          </a:prstGeom>
          <a:noFill/>
        </p:spPr>
        <p:txBody>
          <a:bodyPr wrap="square" rtlCol="0">
            <a:spAutoFit/>
          </a:bodyPr>
          <a:lstStyle/>
          <a:p>
            <a:pPr algn="just">
              <a:lnSpc>
                <a:spcPct val="130000"/>
              </a:lnSpc>
            </a:pPr>
            <a:r>
              <a:rPr lang="en-US" altLang="zh-CN" sz="2400" dirty="0">
                <a:gradFill>
                  <a:gsLst>
                    <a:gs pos="100000">
                      <a:schemeClr val="accent4"/>
                    </a:gs>
                    <a:gs pos="23000">
                      <a:schemeClr val="accent1">
                        <a:alpha val="95000"/>
                      </a:schemeClr>
                    </a:gs>
                  </a:gsLst>
                  <a:lin ang="2700000" scaled="1"/>
                </a:gradFill>
                <a:latin typeface="+mj-lt"/>
                <a:ea typeface="+mj-ea"/>
              </a:rPr>
              <a:t>EASCII</a:t>
            </a:r>
            <a:r>
              <a:rPr lang="zh-CN" altLang="en-US" sz="2400" dirty="0">
                <a:gradFill>
                  <a:gsLst>
                    <a:gs pos="100000">
                      <a:schemeClr val="accent4"/>
                    </a:gs>
                    <a:gs pos="23000">
                      <a:schemeClr val="accent1">
                        <a:alpha val="95000"/>
                      </a:schemeClr>
                    </a:gs>
                  </a:gsLst>
                  <a:lin ang="2700000" scaled="1"/>
                </a:gradFill>
                <a:latin typeface="+mj-lt"/>
                <a:ea typeface="+mj-ea"/>
              </a:rPr>
              <a:t>码</a:t>
            </a:r>
          </a:p>
        </p:txBody>
      </p:sp>
      <p:cxnSp>
        <p:nvCxnSpPr>
          <p:cNvPr id="16" name="直接连接符 15">
            <a:extLst>
              <a:ext uri="{FF2B5EF4-FFF2-40B4-BE49-F238E27FC236}">
                <a16:creationId xmlns:a16="http://schemas.microsoft.com/office/drawing/2014/main" id="{5554B213-6C2A-46DC-BA14-DD8FA5B31B9C}"/>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6F374BF5-6684-4A27-AA76-61A99D4D49A0}"/>
              </a:ext>
            </a:extLst>
          </p:cNvPr>
          <p:cNvSpPr txBox="1"/>
          <p:nvPr/>
        </p:nvSpPr>
        <p:spPr>
          <a:xfrm>
            <a:off x="515936" y="2586839"/>
            <a:ext cx="9485314" cy="1258678"/>
          </a:xfrm>
          <a:prstGeom prst="rect">
            <a:avLst/>
          </a:prstGeom>
          <a:noFill/>
        </p:spPr>
        <p:txBody>
          <a:bodyPr wrap="square" rtlCol="0">
            <a:spAutoFit/>
          </a:bodyPr>
          <a:lstStyle/>
          <a:p>
            <a:pPr algn="just" fontAlgn="auto">
              <a:lnSpc>
                <a:spcPct val="130000"/>
              </a:lnSpc>
              <a:extLst>
                <a:ext uri="{35155182-B16C-46BC-9424-99874614C6A1}">
                  <wpsdc:indentchars xmlns:wpsdc="http://www.wps.cn/officeDocument/2017/drawingmlCustomData" xmlns="" val="200" checksum="282533468"/>
                </a:ext>
              </a:extLst>
            </a:pPr>
            <a:r>
              <a:rPr lang="en-US" altLang="zh-CN" sz="2000" b="1" dirty="0">
                <a:solidFill>
                  <a:schemeClr val="tx2"/>
                </a:solidFill>
                <a:effectLst>
                  <a:outerShdw blurRad="38100" dist="38100" dir="2700000" algn="tl">
                    <a:srgbClr val="000000">
                      <a:alpha val="43137"/>
                    </a:srgbClr>
                  </a:outerShdw>
                </a:effectLst>
              </a:rPr>
              <a:t>EASCII</a:t>
            </a:r>
            <a:r>
              <a:rPr lang="zh-CN" altLang="en-US" sz="2000" dirty="0">
                <a:solidFill>
                  <a:schemeClr val="tx2"/>
                </a:solidFill>
              </a:rPr>
              <a:t>（</a:t>
            </a:r>
            <a:r>
              <a:rPr lang="en-US" altLang="zh-CN" sz="2000" dirty="0">
                <a:solidFill>
                  <a:schemeClr val="tx2"/>
                </a:solidFill>
              </a:rPr>
              <a:t>Extended ASCII</a:t>
            </a:r>
            <a:r>
              <a:rPr lang="zh-CN" altLang="en-US" sz="2000" dirty="0">
                <a:solidFill>
                  <a:schemeClr val="tx2"/>
                </a:solidFill>
              </a:rPr>
              <a:t>，</a:t>
            </a:r>
            <a:r>
              <a:rPr lang="zh-CN" altLang="en-US" sz="2000" b="1" dirty="0">
                <a:solidFill>
                  <a:schemeClr val="tx2"/>
                </a:solidFill>
                <a:effectLst>
                  <a:outerShdw blurRad="38100" dist="38100" dir="2700000" algn="tl">
                    <a:srgbClr val="000000">
                      <a:alpha val="43137"/>
                    </a:srgbClr>
                  </a:outerShdw>
                </a:effectLst>
              </a:rPr>
              <a:t>延伸美国标准信息交换码</a:t>
            </a:r>
            <a:r>
              <a:rPr lang="zh-CN" altLang="en-US" sz="2000" dirty="0">
                <a:solidFill>
                  <a:schemeClr val="tx2"/>
                </a:solidFill>
              </a:rPr>
              <a:t>）是将</a:t>
            </a:r>
            <a:r>
              <a:rPr lang="en-US" altLang="zh-CN" sz="2000" dirty="0">
                <a:solidFill>
                  <a:schemeClr val="tx2"/>
                </a:solidFill>
              </a:rPr>
              <a:t>ASCII</a:t>
            </a:r>
            <a:r>
              <a:rPr lang="zh-CN" altLang="en-US" sz="2000" dirty="0">
                <a:solidFill>
                  <a:schemeClr val="tx2"/>
                </a:solidFill>
              </a:rPr>
              <a:t>码由</a:t>
            </a:r>
            <a:r>
              <a:rPr lang="en-US" altLang="zh-CN" sz="2000" dirty="0">
                <a:solidFill>
                  <a:schemeClr val="tx2"/>
                </a:solidFill>
              </a:rPr>
              <a:t>7</a:t>
            </a:r>
            <a:r>
              <a:rPr lang="zh-CN" altLang="en-US" sz="2000" dirty="0">
                <a:solidFill>
                  <a:schemeClr val="tx2"/>
                </a:solidFill>
              </a:rPr>
              <a:t>位扩充为</a:t>
            </a:r>
            <a:r>
              <a:rPr lang="en-US" altLang="zh-CN" sz="2000" dirty="0">
                <a:solidFill>
                  <a:schemeClr val="tx2"/>
                </a:solidFill>
              </a:rPr>
              <a:t>8</a:t>
            </a:r>
            <a:r>
              <a:rPr lang="zh-CN" altLang="en-US" sz="2000" dirty="0">
                <a:solidFill>
                  <a:schemeClr val="tx2"/>
                </a:solidFill>
              </a:rPr>
              <a:t>位而成。</a:t>
            </a:r>
            <a:r>
              <a:rPr lang="en-US" altLang="zh-CN" sz="2000" dirty="0">
                <a:solidFill>
                  <a:schemeClr val="tx2"/>
                </a:solidFill>
              </a:rPr>
              <a:t>EASCII</a:t>
            </a:r>
            <a:r>
              <a:rPr lang="zh-CN" altLang="en-US" sz="2000" dirty="0">
                <a:solidFill>
                  <a:schemeClr val="tx2"/>
                </a:solidFill>
              </a:rPr>
              <a:t>的内码是由</a:t>
            </a:r>
            <a:r>
              <a:rPr lang="en-US" altLang="zh-CN" sz="2000" dirty="0">
                <a:solidFill>
                  <a:schemeClr val="tx2"/>
                </a:solidFill>
              </a:rPr>
              <a:t>0</a:t>
            </a:r>
            <a:r>
              <a:rPr lang="zh-CN" altLang="en-US" sz="2000" dirty="0">
                <a:solidFill>
                  <a:schemeClr val="tx2"/>
                </a:solidFill>
              </a:rPr>
              <a:t>到</a:t>
            </a:r>
            <a:r>
              <a:rPr lang="en-US" altLang="zh-CN" sz="2000" dirty="0">
                <a:solidFill>
                  <a:schemeClr val="tx2"/>
                </a:solidFill>
              </a:rPr>
              <a:t>255</a:t>
            </a:r>
            <a:r>
              <a:rPr lang="zh-CN" altLang="en-US" sz="2000" dirty="0">
                <a:solidFill>
                  <a:schemeClr val="tx2"/>
                </a:solidFill>
              </a:rPr>
              <a:t>共有</a:t>
            </a:r>
            <a:r>
              <a:rPr lang="en-US" altLang="zh-CN" sz="2000" dirty="0">
                <a:solidFill>
                  <a:schemeClr val="tx2"/>
                </a:solidFill>
              </a:rPr>
              <a:t>256</a:t>
            </a:r>
            <a:r>
              <a:rPr lang="zh-CN" altLang="en-US" sz="2000" dirty="0">
                <a:solidFill>
                  <a:schemeClr val="tx2"/>
                </a:solidFill>
              </a:rPr>
              <a:t>个字符组成。</a:t>
            </a:r>
            <a:r>
              <a:rPr lang="en-US" altLang="zh-CN" sz="2000" dirty="0">
                <a:solidFill>
                  <a:schemeClr val="tx2"/>
                </a:solidFill>
              </a:rPr>
              <a:t>EASCII</a:t>
            </a:r>
            <a:r>
              <a:rPr lang="zh-CN" altLang="en-US" sz="2000" dirty="0">
                <a:solidFill>
                  <a:schemeClr val="tx2"/>
                </a:solidFill>
              </a:rPr>
              <a:t>码比</a:t>
            </a:r>
            <a:r>
              <a:rPr lang="en-US" altLang="zh-CN" sz="2000" dirty="0">
                <a:solidFill>
                  <a:schemeClr val="tx2"/>
                </a:solidFill>
              </a:rPr>
              <a:t>ASCII</a:t>
            </a:r>
            <a:r>
              <a:rPr lang="zh-CN" altLang="en-US" sz="2000" dirty="0">
                <a:solidFill>
                  <a:schemeClr val="tx2"/>
                </a:solidFill>
              </a:rPr>
              <a:t>码扩充出来的符号包括表格符号、计算符号、希腊字母和特殊的拉丁符号。</a:t>
            </a:r>
            <a:endParaRPr lang="en-US" altLang="zh-CN" sz="2000" dirty="0">
              <a:solidFill>
                <a:schemeClr val="tx2"/>
              </a:solidFill>
            </a:endParaRPr>
          </a:p>
        </p:txBody>
      </p:sp>
      <p:sp>
        <p:nvSpPr>
          <p:cNvPr id="22" name="文本框 21">
            <a:extLst>
              <a:ext uri="{FF2B5EF4-FFF2-40B4-BE49-F238E27FC236}">
                <a16:creationId xmlns:a16="http://schemas.microsoft.com/office/drawing/2014/main" id="{8A23801F-AEF7-4112-BA09-BFFCB485A3DB}"/>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介绍</a:t>
            </a:r>
          </a:p>
        </p:txBody>
      </p:sp>
      <p:sp>
        <p:nvSpPr>
          <p:cNvPr id="9" name="文本框 8">
            <a:extLst>
              <a:ext uri="{FF2B5EF4-FFF2-40B4-BE49-F238E27FC236}">
                <a16:creationId xmlns:a16="http://schemas.microsoft.com/office/drawing/2014/main" id="{936D366B-BB7A-414A-A3A6-E0146829252C}"/>
              </a:ext>
            </a:extLst>
          </p:cNvPr>
          <p:cNvSpPr txBox="1"/>
          <p:nvPr/>
        </p:nvSpPr>
        <p:spPr>
          <a:xfrm>
            <a:off x="515936" y="4068981"/>
            <a:ext cx="9485314" cy="1658787"/>
          </a:xfrm>
          <a:prstGeom prst="rect">
            <a:avLst/>
          </a:prstGeom>
          <a:noFill/>
        </p:spPr>
        <p:txBody>
          <a:bodyPr wrap="square">
            <a:spAutoFit/>
          </a:bodyPr>
          <a:lstStyle/>
          <a:p>
            <a:pPr algn="just" fontAlgn="auto">
              <a:lnSpc>
                <a:spcPct val="130000"/>
              </a:lnSpc>
              <a:extLst>
                <a:ext uri="{35155182-B16C-46BC-9424-99874614C6A1}">
                  <wpsdc:indentchars xmlns:wpsdc="http://www.wps.cn/officeDocument/2017/drawingmlCustomData" xmlns="" xmlns:lc="http://schemas.openxmlformats.org/drawingml/2006/lockedCanvas" val="200" checksum="282533468"/>
                </a:ext>
              </a:extLst>
            </a:pPr>
            <a:r>
              <a:rPr lang="en-US" altLang="zh-CN" sz="2000" dirty="0">
                <a:solidFill>
                  <a:schemeClr val="tx2"/>
                </a:solidFill>
              </a:rPr>
              <a:t>ISO/IEC 8859</a:t>
            </a:r>
            <a:r>
              <a:rPr lang="zh-CN" altLang="en-US" sz="2000" dirty="0">
                <a:solidFill>
                  <a:schemeClr val="tx2"/>
                </a:solidFill>
              </a:rPr>
              <a:t>是最常见的</a:t>
            </a:r>
            <a:r>
              <a:rPr lang="en-US" altLang="zh-CN" sz="2000" dirty="0">
                <a:solidFill>
                  <a:schemeClr val="tx2"/>
                </a:solidFill>
              </a:rPr>
              <a:t>8</a:t>
            </a:r>
            <a:r>
              <a:rPr lang="zh-CN" altLang="en-US" sz="2000" dirty="0">
                <a:solidFill>
                  <a:schemeClr val="tx2"/>
                </a:solidFill>
              </a:rPr>
              <a:t>位字符编码。除此之外，不同的操作系统都会有它的</a:t>
            </a:r>
            <a:r>
              <a:rPr lang="en-US" altLang="zh-CN" sz="2000" dirty="0">
                <a:solidFill>
                  <a:schemeClr val="tx2"/>
                </a:solidFill>
              </a:rPr>
              <a:t>8</a:t>
            </a:r>
            <a:r>
              <a:rPr lang="zh-CN" altLang="en-US" sz="2000" dirty="0">
                <a:solidFill>
                  <a:schemeClr val="tx2"/>
                </a:solidFill>
              </a:rPr>
              <a:t>位字符编码。与</a:t>
            </a:r>
            <a:r>
              <a:rPr lang="en-US" altLang="zh-CN" sz="2000" dirty="0">
                <a:solidFill>
                  <a:schemeClr val="tx2"/>
                </a:solidFill>
              </a:rPr>
              <a:t>ASCII</a:t>
            </a:r>
            <a:r>
              <a:rPr lang="zh-CN" altLang="en-US" sz="2000" dirty="0">
                <a:solidFill>
                  <a:schemeClr val="tx2"/>
                </a:solidFill>
              </a:rPr>
              <a:t>属于单个独立的字符集不同，</a:t>
            </a:r>
            <a:r>
              <a:rPr lang="en-US" altLang="zh-CN" sz="2000" dirty="0">
                <a:solidFill>
                  <a:schemeClr val="tx2"/>
                </a:solidFill>
              </a:rPr>
              <a:t>ISO/IEC 8859</a:t>
            </a:r>
            <a:r>
              <a:rPr lang="zh-CN" altLang="en-US" sz="2000" dirty="0">
                <a:solidFill>
                  <a:schemeClr val="tx2"/>
                </a:solidFill>
              </a:rPr>
              <a:t>是一组字符集的总称，其下共包含了</a:t>
            </a:r>
            <a:r>
              <a:rPr lang="en-US" altLang="zh-CN" sz="2000" dirty="0">
                <a:solidFill>
                  <a:schemeClr val="tx2"/>
                </a:solidFill>
              </a:rPr>
              <a:t>15</a:t>
            </a:r>
            <a:r>
              <a:rPr lang="zh-CN" altLang="en-US" sz="2000" dirty="0">
                <a:solidFill>
                  <a:schemeClr val="tx2"/>
                </a:solidFill>
              </a:rPr>
              <a:t>个字符集，即</a:t>
            </a:r>
            <a:r>
              <a:rPr lang="en-US" altLang="zh-CN" sz="2000" dirty="0">
                <a:solidFill>
                  <a:schemeClr val="tx2"/>
                </a:solidFill>
              </a:rPr>
              <a:t>ISO/IEC 8859-n</a:t>
            </a:r>
            <a:r>
              <a:rPr lang="zh-CN" altLang="en-US" sz="2000" dirty="0">
                <a:solidFill>
                  <a:schemeClr val="tx2"/>
                </a:solidFill>
              </a:rPr>
              <a:t>，</a:t>
            </a:r>
            <a:r>
              <a:rPr lang="en-US" altLang="zh-CN" sz="2000" dirty="0">
                <a:solidFill>
                  <a:schemeClr val="tx2"/>
                </a:solidFill>
              </a:rPr>
              <a:t>n=1</a:t>
            </a:r>
            <a:r>
              <a:rPr lang="zh-CN" altLang="en-US" sz="2000" dirty="0">
                <a:solidFill>
                  <a:schemeClr val="tx2"/>
                </a:solidFill>
              </a:rPr>
              <a:t>、</a:t>
            </a:r>
            <a:r>
              <a:rPr lang="en-US" altLang="zh-CN" sz="2000" dirty="0">
                <a:solidFill>
                  <a:schemeClr val="tx2"/>
                </a:solidFill>
              </a:rPr>
              <a:t>2</a:t>
            </a:r>
            <a:r>
              <a:rPr lang="zh-CN" altLang="en-US" sz="2000" dirty="0">
                <a:solidFill>
                  <a:schemeClr val="tx2"/>
                </a:solidFill>
              </a:rPr>
              <a:t>、</a:t>
            </a:r>
            <a:r>
              <a:rPr lang="en-US" altLang="zh-CN" sz="2000" dirty="0">
                <a:solidFill>
                  <a:schemeClr val="tx2"/>
                </a:solidFill>
              </a:rPr>
              <a:t>3...15</a:t>
            </a:r>
            <a:r>
              <a:rPr lang="zh-CN" altLang="en-US" sz="2000" dirty="0">
                <a:solidFill>
                  <a:schemeClr val="tx2"/>
                </a:solidFill>
              </a:rPr>
              <a:t>、</a:t>
            </a:r>
            <a:r>
              <a:rPr lang="en-US" altLang="zh-CN" sz="2000" dirty="0">
                <a:solidFill>
                  <a:schemeClr val="tx2"/>
                </a:solidFill>
              </a:rPr>
              <a:t>16</a:t>
            </a:r>
          </a:p>
          <a:p>
            <a:pPr algn="just" fontAlgn="auto">
              <a:lnSpc>
                <a:spcPct val="130000"/>
              </a:lnSpc>
              <a:extLst>
                <a:ext uri="{35155182-B16C-46BC-9424-99874614C6A1}">
                  <wpsdc:indentchars xmlns:wpsdc="http://www.wps.cn/officeDocument/2017/drawingmlCustomData" xmlns="" xmlns:lc="http://schemas.openxmlformats.org/drawingml/2006/lockedCanvas" val="200" checksum="282533468"/>
                </a:ext>
              </a:extLst>
            </a:pPr>
            <a:r>
              <a:rPr lang="zh-CN" altLang="en-US" sz="2000" dirty="0">
                <a:solidFill>
                  <a:schemeClr val="tx2"/>
                </a:solidFill>
              </a:rPr>
              <a:t>（其中</a:t>
            </a:r>
            <a:r>
              <a:rPr lang="en-US" altLang="zh-CN" sz="2000" dirty="0">
                <a:solidFill>
                  <a:schemeClr val="tx2"/>
                </a:solidFill>
              </a:rPr>
              <a:t>12</a:t>
            </a:r>
            <a:r>
              <a:rPr lang="zh-CN" altLang="en-US" sz="2000" dirty="0">
                <a:solidFill>
                  <a:schemeClr val="tx2"/>
                </a:solidFill>
              </a:rPr>
              <a:t>未定义，所以共</a:t>
            </a:r>
            <a:r>
              <a:rPr lang="en-US" altLang="zh-CN" sz="2000" dirty="0">
                <a:solidFill>
                  <a:schemeClr val="tx2"/>
                </a:solidFill>
              </a:rPr>
              <a:t>15</a:t>
            </a:r>
            <a:r>
              <a:rPr lang="zh-CN" altLang="en-US" sz="2000" dirty="0">
                <a:solidFill>
                  <a:schemeClr val="tx2"/>
                </a:solidFill>
              </a:rPr>
              <a:t>个）。</a:t>
            </a:r>
          </a:p>
        </p:txBody>
      </p:sp>
    </p:spTree>
    <p:custDataLst>
      <p:tags r:id="rId1"/>
    </p:custDataLst>
    <p:extLst>
      <p:ext uri="{BB962C8B-B14F-4D97-AF65-F5344CB8AC3E}">
        <p14:creationId xmlns:p14="http://schemas.microsoft.com/office/powerpoint/2010/main" val="1972321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西方拼音文字字符编码规则</a:t>
            </a:r>
          </a:p>
        </p:txBody>
      </p:sp>
      <p:sp>
        <p:nvSpPr>
          <p:cNvPr id="15" name="文本框 14">
            <a:extLst>
              <a:ext uri="{FF2B5EF4-FFF2-40B4-BE49-F238E27FC236}">
                <a16:creationId xmlns:a16="http://schemas.microsoft.com/office/drawing/2014/main" id="{073F8508-0DE0-497B-9504-BAD1137F4481}"/>
              </a:ext>
            </a:extLst>
          </p:cNvPr>
          <p:cNvSpPr txBox="1"/>
          <p:nvPr/>
        </p:nvSpPr>
        <p:spPr>
          <a:xfrm>
            <a:off x="515937" y="1455075"/>
            <a:ext cx="1484313" cy="531620"/>
          </a:xfrm>
          <a:prstGeom prst="rect">
            <a:avLst/>
          </a:prstGeom>
          <a:noFill/>
        </p:spPr>
        <p:txBody>
          <a:bodyPr wrap="square" rtlCol="0">
            <a:spAutoFit/>
          </a:bodyPr>
          <a:lstStyle/>
          <a:p>
            <a:pPr algn="just">
              <a:lnSpc>
                <a:spcPct val="130000"/>
              </a:lnSpc>
            </a:pPr>
            <a:r>
              <a:rPr lang="en-US" altLang="zh-CN" sz="2400" dirty="0">
                <a:gradFill>
                  <a:gsLst>
                    <a:gs pos="100000">
                      <a:schemeClr val="accent4"/>
                    </a:gs>
                    <a:gs pos="23000">
                      <a:schemeClr val="accent1">
                        <a:alpha val="95000"/>
                      </a:schemeClr>
                    </a:gs>
                  </a:gsLst>
                  <a:lin ang="2700000" scaled="1"/>
                </a:gradFill>
                <a:latin typeface="+mj-lt"/>
                <a:ea typeface="+mj-ea"/>
              </a:rPr>
              <a:t>EASCII</a:t>
            </a:r>
            <a:r>
              <a:rPr lang="zh-CN" altLang="en-US" sz="2400" dirty="0">
                <a:gradFill>
                  <a:gsLst>
                    <a:gs pos="100000">
                      <a:schemeClr val="accent4"/>
                    </a:gs>
                    <a:gs pos="23000">
                      <a:schemeClr val="accent1">
                        <a:alpha val="95000"/>
                      </a:schemeClr>
                    </a:gs>
                  </a:gsLst>
                  <a:lin ang="2700000" scaled="1"/>
                </a:gradFill>
                <a:latin typeface="+mj-lt"/>
                <a:ea typeface="+mj-ea"/>
              </a:rPr>
              <a:t>码</a:t>
            </a:r>
          </a:p>
        </p:txBody>
      </p:sp>
      <p:cxnSp>
        <p:nvCxnSpPr>
          <p:cNvPr id="16" name="直接连接符 15">
            <a:extLst>
              <a:ext uri="{FF2B5EF4-FFF2-40B4-BE49-F238E27FC236}">
                <a16:creationId xmlns:a16="http://schemas.microsoft.com/office/drawing/2014/main" id="{5554B213-6C2A-46DC-BA14-DD8FA5B31B9C}"/>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0" name="矩形: 单圆角 9">
            <a:extLst>
              <a:ext uri="{FF2B5EF4-FFF2-40B4-BE49-F238E27FC236}">
                <a16:creationId xmlns:a16="http://schemas.microsoft.com/office/drawing/2014/main" id="{5B2DF714-F5DB-4DED-A329-71D66D8B1E19}"/>
              </a:ext>
            </a:extLst>
          </p:cNvPr>
          <p:cNvSpPr/>
          <p:nvPr/>
        </p:nvSpPr>
        <p:spPr>
          <a:xfrm flipH="1">
            <a:off x="1595998" y="2085246"/>
            <a:ext cx="8999999" cy="720000"/>
          </a:xfrm>
          <a:prstGeom prst="round1Rect">
            <a:avLst>
              <a:gd name="adj" fmla="val 25205"/>
            </a:avLst>
          </a:prstGeom>
          <a:solidFill>
            <a:srgbClr val="BE0F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2" name="表格 11">
            <a:extLst>
              <a:ext uri="{FF2B5EF4-FFF2-40B4-BE49-F238E27FC236}">
                <a16:creationId xmlns:a16="http://schemas.microsoft.com/office/drawing/2014/main" id="{8A9084D4-7AD2-49A7-AEBA-901756E3C4F0}"/>
              </a:ext>
            </a:extLst>
          </p:cNvPr>
          <p:cNvGraphicFramePr>
            <a:graphicFrameLocks noGrp="1"/>
          </p:cNvGraphicFramePr>
          <p:nvPr>
            <p:extLst>
              <p:ext uri="{D42A27DB-BD31-4B8C-83A1-F6EECF244321}">
                <p14:modId xmlns:p14="http://schemas.microsoft.com/office/powerpoint/2010/main" val="703494792"/>
              </p:ext>
            </p:extLst>
          </p:nvPr>
        </p:nvGraphicFramePr>
        <p:xfrm>
          <a:off x="1596000" y="2089200"/>
          <a:ext cx="9000000" cy="4464000"/>
        </p:xfrm>
        <a:graphic>
          <a:graphicData uri="http://schemas.openxmlformats.org/drawingml/2006/table">
            <a:tbl>
              <a:tblPr/>
              <a:tblGrid>
                <a:gridCol w="3600000">
                  <a:extLst>
                    <a:ext uri="{9D8B030D-6E8A-4147-A177-3AD203B41FA5}">
                      <a16:colId xmlns:a16="http://schemas.microsoft.com/office/drawing/2014/main" val="20000"/>
                    </a:ext>
                  </a:extLst>
                </a:gridCol>
                <a:gridCol w="5400000">
                  <a:extLst>
                    <a:ext uri="{9D8B030D-6E8A-4147-A177-3AD203B41FA5}">
                      <a16:colId xmlns:a16="http://schemas.microsoft.com/office/drawing/2014/main" val="20001"/>
                    </a:ext>
                  </a:extLst>
                </a:gridCol>
              </a:tblGrid>
              <a:tr h="720000">
                <a:tc>
                  <a:txBody>
                    <a:bodyPr/>
                    <a:lstStyle/>
                    <a:p>
                      <a:pPr marL="0" algn="just" defTabSz="914400" rtl="0" eaLnBrk="1" latinLnBrk="0" hangingPunct="1">
                        <a:lnSpc>
                          <a:spcPct val="130000"/>
                        </a:lnSpc>
                      </a:pPr>
                      <a:r>
                        <a:rPr lang="zh-CN" altLang="en-US" sz="2000" kern="1200" dirty="0">
                          <a:solidFill>
                            <a:schemeClr val="bg1"/>
                          </a:solidFill>
                          <a:latin typeface="+mj-ea"/>
                          <a:ea typeface="+mj-ea"/>
                          <a:cs typeface="+mn-cs"/>
                        </a:rPr>
                        <a:t>名称</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2000" kern="1200" dirty="0">
                          <a:solidFill>
                            <a:schemeClr val="bg1"/>
                          </a:solidFill>
                          <a:latin typeface="+mj-ea"/>
                          <a:ea typeface="+mj-ea"/>
                          <a:cs typeface="+mn-cs"/>
                        </a:rPr>
                        <a:t>内容</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8859-1 (Latin-1)</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西欧语言</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8859-2 (Latin-2)</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中欧语言</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extLst>
                  <a:ext uri="{0D108BD9-81ED-4DB2-BD59-A6C34878D82A}">
                    <a16:rowId xmlns:a16="http://schemas.microsoft.com/office/drawing/2014/main" val="10002"/>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8859-3 (Latin-3)</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南欧语言；世界语也可用此字符集显示</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8859-4 (Latin-4)</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北欧语言</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extLst>
                  <a:ext uri="{0D108BD9-81ED-4DB2-BD59-A6C34878D82A}">
                    <a16:rowId xmlns:a16="http://schemas.microsoft.com/office/drawing/2014/main" val="10004"/>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8859-5 (Cyrillic)</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斯拉夫语言</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8859-6 (Arabic)</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阿拉伯语</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extLst>
                  <a:ext uri="{0D108BD9-81ED-4DB2-BD59-A6C34878D82A}">
                    <a16:rowId xmlns:a16="http://schemas.microsoft.com/office/drawing/2014/main" val="10006"/>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8859-7 (Greek)</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希腊语</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468000">
                <a:tc>
                  <a:txBody>
                    <a:bodyPr/>
                    <a:lstStyle/>
                    <a:p>
                      <a:pPr marL="0" algn="just" defTabSz="914400" rtl="0" eaLnBrk="1" latinLnBrk="0" hangingPunct="1">
                        <a:lnSpc>
                          <a:spcPct val="130000"/>
                        </a:lnSpc>
                      </a:pPr>
                      <a:r>
                        <a:rPr lang="en-US" sz="1600" kern="1200" dirty="0">
                          <a:solidFill>
                            <a:schemeClr val="tx2"/>
                          </a:solidFill>
                          <a:latin typeface="+mn-lt"/>
                          <a:ea typeface="+mn-ea"/>
                          <a:cs typeface="+mn-cs"/>
                        </a:rPr>
                        <a:t>ISO/IEC 8859-8 (Hebrew)</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希伯来语</a:t>
                      </a:r>
                      <a:r>
                        <a:rPr lang="en-US" altLang="zh-CN" sz="1600" kern="1200" dirty="0">
                          <a:solidFill>
                            <a:schemeClr val="tx2"/>
                          </a:solidFill>
                          <a:latin typeface="+mn-lt"/>
                          <a:ea typeface="+mn-ea"/>
                          <a:cs typeface="+mn-cs"/>
                        </a:rPr>
                        <a:t>(</a:t>
                      </a:r>
                      <a:r>
                        <a:rPr lang="zh-CN" altLang="en-US" sz="1600" kern="1200" dirty="0">
                          <a:solidFill>
                            <a:schemeClr val="tx2"/>
                          </a:solidFill>
                          <a:latin typeface="+mn-lt"/>
                          <a:ea typeface="+mn-ea"/>
                          <a:cs typeface="+mn-cs"/>
                        </a:rPr>
                        <a:t>视觉顺序</a:t>
                      </a:r>
                      <a:r>
                        <a:rPr lang="en-US" altLang="zh-CN" sz="1600" kern="1200" dirty="0">
                          <a:solidFill>
                            <a:schemeClr val="tx2"/>
                          </a:solidFill>
                          <a:latin typeface="+mn-lt"/>
                          <a:ea typeface="+mn-ea"/>
                          <a:cs typeface="+mn-cs"/>
                        </a:rPr>
                        <a:t>)  ISO 8859-8-I - </a:t>
                      </a:r>
                      <a:r>
                        <a:rPr lang="zh-CN" altLang="en-US" sz="1600" kern="1200" dirty="0">
                          <a:solidFill>
                            <a:schemeClr val="tx2"/>
                          </a:solidFill>
                          <a:latin typeface="+mn-lt"/>
                          <a:ea typeface="+mn-ea"/>
                          <a:cs typeface="+mn-cs"/>
                        </a:rPr>
                        <a:t>希伯来语</a:t>
                      </a:r>
                      <a:r>
                        <a:rPr lang="en-US" altLang="zh-CN" sz="1600" kern="1200" dirty="0">
                          <a:solidFill>
                            <a:schemeClr val="tx2"/>
                          </a:solidFill>
                          <a:latin typeface="+mn-lt"/>
                          <a:ea typeface="+mn-ea"/>
                          <a:cs typeface="+mn-cs"/>
                        </a:rPr>
                        <a:t>(</a:t>
                      </a:r>
                      <a:r>
                        <a:rPr lang="zh-CN" altLang="en-US" sz="1600" kern="1200" dirty="0">
                          <a:solidFill>
                            <a:schemeClr val="tx2"/>
                          </a:solidFill>
                          <a:latin typeface="+mn-lt"/>
                          <a:ea typeface="+mn-ea"/>
                          <a:cs typeface="+mn-cs"/>
                        </a:rPr>
                        <a:t>逻辑顺序</a:t>
                      </a:r>
                      <a:r>
                        <a:rPr lang="en-US" altLang="zh-CN" sz="1600" kern="1200" dirty="0">
                          <a:solidFill>
                            <a:schemeClr val="tx2"/>
                          </a:solidFill>
                          <a:latin typeface="+mn-lt"/>
                          <a:ea typeface="+mn-ea"/>
                          <a:cs typeface="+mn-cs"/>
                        </a:rPr>
                        <a:t>)</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extLst>
                  <a:ext uri="{0D108BD9-81ED-4DB2-BD59-A6C34878D82A}">
                    <a16:rowId xmlns:a16="http://schemas.microsoft.com/office/drawing/2014/main" val="622891265"/>
                  </a:ext>
                </a:extLst>
              </a:tr>
            </a:tbl>
          </a:graphicData>
        </a:graphic>
      </p:graphicFrame>
    </p:spTree>
    <p:custDataLst>
      <p:tags r:id="rId1"/>
    </p:custDataLst>
    <p:extLst>
      <p:ext uri="{BB962C8B-B14F-4D97-AF65-F5344CB8AC3E}">
        <p14:creationId xmlns:p14="http://schemas.microsoft.com/office/powerpoint/2010/main" val="31992047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西方拼音文字字符编码规则</a:t>
            </a:r>
          </a:p>
        </p:txBody>
      </p:sp>
      <p:sp>
        <p:nvSpPr>
          <p:cNvPr id="15" name="文本框 14">
            <a:extLst>
              <a:ext uri="{FF2B5EF4-FFF2-40B4-BE49-F238E27FC236}">
                <a16:creationId xmlns:a16="http://schemas.microsoft.com/office/drawing/2014/main" id="{073F8508-0DE0-497B-9504-BAD1137F4481}"/>
              </a:ext>
            </a:extLst>
          </p:cNvPr>
          <p:cNvSpPr txBox="1"/>
          <p:nvPr/>
        </p:nvSpPr>
        <p:spPr>
          <a:xfrm>
            <a:off x="515937" y="1455075"/>
            <a:ext cx="1484313" cy="531620"/>
          </a:xfrm>
          <a:prstGeom prst="rect">
            <a:avLst/>
          </a:prstGeom>
          <a:noFill/>
        </p:spPr>
        <p:txBody>
          <a:bodyPr wrap="square" rtlCol="0">
            <a:spAutoFit/>
          </a:bodyPr>
          <a:lstStyle/>
          <a:p>
            <a:pPr algn="just">
              <a:lnSpc>
                <a:spcPct val="130000"/>
              </a:lnSpc>
            </a:pPr>
            <a:r>
              <a:rPr lang="en-US" altLang="zh-CN" sz="2400" dirty="0">
                <a:gradFill>
                  <a:gsLst>
                    <a:gs pos="100000">
                      <a:schemeClr val="accent4"/>
                    </a:gs>
                    <a:gs pos="23000">
                      <a:schemeClr val="accent1">
                        <a:alpha val="95000"/>
                      </a:schemeClr>
                    </a:gs>
                  </a:gsLst>
                  <a:lin ang="2700000" scaled="1"/>
                </a:gradFill>
                <a:latin typeface="+mj-lt"/>
                <a:ea typeface="+mj-ea"/>
              </a:rPr>
              <a:t>EASCII</a:t>
            </a:r>
            <a:r>
              <a:rPr lang="zh-CN" altLang="en-US" sz="2400" dirty="0">
                <a:gradFill>
                  <a:gsLst>
                    <a:gs pos="100000">
                      <a:schemeClr val="accent4"/>
                    </a:gs>
                    <a:gs pos="23000">
                      <a:schemeClr val="accent1">
                        <a:alpha val="95000"/>
                      </a:schemeClr>
                    </a:gs>
                  </a:gsLst>
                  <a:lin ang="2700000" scaled="1"/>
                </a:gradFill>
                <a:latin typeface="+mj-lt"/>
                <a:ea typeface="+mj-ea"/>
              </a:rPr>
              <a:t>码</a:t>
            </a:r>
          </a:p>
        </p:txBody>
      </p:sp>
      <p:cxnSp>
        <p:nvCxnSpPr>
          <p:cNvPr id="16" name="直接连接符 15">
            <a:extLst>
              <a:ext uri="{FF2B5EF4-FFF2-40B4-BE49-F238E27FC236}">
                <a16:creationId xmlns:a16="http://schemas.microsoft.com/office/drawing/2014/main" id="{5554B213-6C2A-46DC-BA14-DD8FA5B31B9C}"/>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0" name="矩形: 单圆角 9">
            <a:extLst>
              <a:ext uri="{FF2B5EF4-FFF2-40B4-BE49-F238E27FC236}">
                <a16:creationId xmlns:a16="http://schemas.microsoft.com/office/drawing/2014/main" id="{5B2DF714-F5DB-4DED-A329-71D66D8B1E19}"/>
              </a:ext>
            </a:extLst>
          </p:cNvPr>
          <p:cNvSpPr/>
          <p:nvPr/>
        </p:nvSpPr>
        <p:spPr>
          <a:xfrm flipH="1">
            <a:off x="1258091" y="2081292"/>
            <a:ext cx="9719999" cy="720000"/>
          </a:xfrm>
          <a:prstGeom prst="round1Rect">
            <a:avLst>
              <a:gd name="adj" fmla="val 25205"/>
            </a:avLst>
          </a:prstGeom>
          <a:solidFill>
            <a:srgbClr val="BE0F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7" name="表格 6">
            <a:extLst>
              <a:ext uri="{FF2B5EF4-FFF2-40B4-BE49-F238E27FC236}">
                <a16:creationId xmlns:a16="http://schemas.microsoft.com/office/drawing/2014/main" id="{E0B1D84B-6819-4814-81C7-4400EBEE2B46}"/>
              </a:ext>
            </a:extLst>
          </p:cNvPr>
          <p:cNvGraphicFramePr>
            <a:graphicFrameLocks noGrp="1"/>
          </p:cNvGraphicFramePr>
          <p:nvPr>
            <p:extLst>
              <p:ext uri="{D42A27DB-BD31-4B8C-83A1-F6EECF244321}">
                <p14:modId xmlns:p14="http://schemas.microsoft.com/office/powerpoint/2010/main" val="2788039891"/>
              </p:ext>
            </p:extLst>
          </p:nvPr>
        </p:nvGraphicFramePr>
        <p:xfrm>
          <a:off x="1258092" y="2089200"/>
          <a:ext cx="9720000" cy="4226500"/>
        </p:xfrm>
        <a:graphic>
          <a:graphicData uri="http://schemas.openxmlformats.org/drawingml/2006/table">
            <a:tbl>
              <a:tblPr/>
              <a:tblGrid>
                <a:gridCol w="4320000">
                  <a:extLst>
                    <a:ext uri="{9D8B030D-6E8A-4147-A177-3AD203B41FA5}">
                      <a16:colId xmlns:a16="http://schemas.microsoft.com/office/drawing/2014/main" val="20000"/>
                    </a:ext>
                  </a:extLst>
                </a:gridCol>
                <a:gridCol w="5400000">
                  <a:extLst>
                    <a:ext uri="{9D8B030D-6E8A-4147-A177-3AD203B41FA5}">
                      <a16:colId xmlns:a16="http://schemas.microsoft.com/office/drawing/2014/main" val="20001"/>
                    </a:ext>
                  </a:extLst>
                </a:gridCol>
              </a:tblGrid>
              <a:tr h="720000">
                <a:tc>
                  <a:txBody>
                    <a:bodyPr/>
                    <a:lstStyle/>
                    <a:p>
                      <a:pPr marL="0" algn="just" defTabSz="914400" rtl="0" eaLnBrk="1" latinLnBrk="0" hangingPunct="1">
                        <a:lnSpc>
                          <a:spcPct val="130000"/>
                        </a:lnSpc>
                      </a:pPr>
                      <a:r>
                        <a:rPr lang="zh-CN" altLang="en-US" sz="2000" kern="1200" dirty="0">
                          <a:solidFill>
                            <a:schemeClr val="bg1"/>
                          </a:solidFill>
                          <a:latin typeface="+mj-ea"/>
                          <a:ea typeface="+mj-ea"/>
                          <a:cs typeface="+mn-cs"/>
                        </a:rPr>
                        <a:t>名称</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2000" kern="1200" dirty="0">
                          <a:solidFill>
                            <a:schemeClr val="bg1"/>
                          </a:solidFill>
                          <a:latin typeface="+mj-ea"/>
                          <a:ea typeface="+mj-ea"/>
                          <a:cs typeface="+mn-cs"/>
                        </a:rPr>
                        <a:t>内容</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8859-9 (Latin-5 </a:t>
                      </a:r>
                      <a:r>
                        <a:rPr lang="zh-CN" altLang="en-US" sz="1600" kern="1200" dirty="0">
                          <a:solidFill>
                            <a:schemeClr val="tx2"/>
                          </a:solidFill>
                          <a:latin typeface="+mn-lt"/>
                          <a:ea typeface="+mn-ea"/>
                          <a:cs typeface="+mn-cs"/>
                        </a:rPr>
                        <a:t>或 </a:t>
                      </a:r>
                      <a:r>
                        <a:rPr lang="en-US" altLang="zh-CN" sz="1600" kern="1200" dirty="0">
                          <a:solidFill>
                            <a:schemeClr val="tx2"/>
                          </a:solidFill>
                          <a:latin typeface="+mn-lt"/>
                          <a:ea typeface="+mn-ea"/>
                          <a:cs typeface="+mn-cs"/>
                        </a:rPr>
                        <a:t>Turkish)</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把</a:t>
                      </a:r>
                      <a:r>
                        <a:rPr lang="en-US" altLang="zh-CN" sz="1600" kern="1200" dirty="0">
                          <a:solidFill>
                            <a:schemeClr val="tx2"/>
                          </a:solidFill>
                          <a:latin typeface="+mn-lt"/>
                          <a:ea typeface="+mn-ea"/>
                          <a:cs typeface="+mn-cs"/>
                        </a:rPr>
                        <a:t>Latin-1</a:t>
                      </a:r>
                      <a:r>
                        <a:rPr lang="zh-CN" altLang="en-US" sz="1600" kern="1200" dirty="0">
                          <a:solidFill>
                            <a:schemeClr val="tx2"/>
                          </a:solidFill>
                          <a:latin typeface="+mn-lt"/>
                          <a:ea typeface="+mn-ea"/>
                          <a:cs typeface="+mn-cs"/>
                        </a:rPr>
                        <a:t>的冰岛语字母换走，加入土耳其语字母</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8859-10 (Latin-6 </a:t>
                      </a:r>
                      <a:r>
                        <a:rPr lang="zh-CN" altLang="en-US" sz="1600" kern="1200" dirty="0">
                          <a:solidFill>
                            <a:schemeClr val="tx2"/>
                          </a:solidFill>
                          <a:latin typeface="+mn-lt"/>
                          <a:ea typeface="+mn-ea"/>
                          <a:cs typeface="+mn-cs"/>
                        </a:rPr>
                        <a:t>或 </a:t>
                      </a:r>
                      <a:r>
                        <a:rPr lang="en-US" altLang="zh-CN" sz="1600" kern="1200" dirty="0">
                          <a:solidFill>
                            <a:schemeClr val="tx2"/>
                          </a:solidFill>
                          <a:latin typeface="+mn-lt"/>
                          <a:ea typeface="+mn-ea"/>
                          <a:cs typeface="+mn-cs"/>
                        </a:rPr>
                        <a:t>Nordic)</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北日耳曼语支，用来代替</a:t>
                      </a:r>
                      <a:r>
                        <a:rPr lang="en-US" altLang="zh-CN" sz="1600" kern="1200" dirty="0">
                          <a:solidFill>
                            <a:schemeClr val="tx2"/>
                          </a:solidFill>
                          <a:latin typeface="+mn-lt"/>
                          <a:ea typeface="+mn-ea"/>
                          <a:cs typeface="+mn-cs"/>
                        </a:rPr>
                        <a:t>Latin-4</a:t>
                      </a:r>
                      <a:endParaRPr lang="zh-CN" alt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extLst>
                  <a:ext uri="{0D108BD9-81ED-4DB2-BD59-A6C34878D82A}">
                    <a16:rowId xmlns:a16="http://schemas.microsoft.com/office/drawing/2014/main" val="10002"/>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8859-11 (Thai)</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泰语，从泰国的 </a:t>
                      </a:r>
                      <a:r>
                        <a:rPr lang="en-US" altLang="zh-CN" sz="1600" kern="1200" dirty="0">
                          <a:solidFill>
                            <a:schemeClr val="tx2"/>
                          </a:solidFill>
                          <a:latin typeface="+mn-lt"/>
                          <a:ea typeface="+mn-ea"/>
                          <a:cs typeface="+mn-cs"/>
                        </a:rPr>
                        <a:t>TIS620 </a:t>
                      </a:r>
                      <a:r>
                        <a:rPr lang="zh-CN" altLang="en-US" sz="1600" kern="1200" dirty="0">
                          <a:solidFill>
                            <a:schemeClr val="tx2"/>
                          </a:solidFill>
                          <a:latin typeface="+mn-lt"/>
                          <a:ea typeface="+mn-ea"/>
                          <a:cs typeface="+mn-cs"/>
                        </a:rPr>
                        <a:t>标准字集演化而来</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8859-13 (Latin-7 </a:t>
                      </a:r>
                      <a:r>
                        <a:rPr lang="zh-CN" altLang="en-US" sz="1600" kern="1200" dirty="0">
                          <a:solidFill>
                            <a:schemeClr val="tx2"/>
                          </a:solidFill>
                          <a:latin typeface="+mn-lt"/>
                          <a:ea typeface="+mn-ea"/>
                          <a:cs typeface="+mn-cs"/>
                        </a:rPr>
                        <a:t>或 </a:t>
                      </a:r>
                      <a:r>
                        <a:rPr lang="en-US" altLang="zh-CN" sz="1600" kern="1200" dirty="0">
                          <a:solidFill>
                            <a:schemeClr val="tx2"/>
                          </a:solidFill>
                          <a:latin typeface="+mn-lt"/>
                          <a:ea typeface="+mn-ea"/>
                          <a:cs typeface="+mn-cs"/>
                        </a:rPr>
                        <a:t>Baltic Rim)</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波罗的语族</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extLst>
                  <a:ext uri="{0D108BD9-81ED-4DB2-BD59-A6C34878D82A}">
                    <a16:rowId xmlns:a16="http://schemas.microsoft.com/office/drawing/2014/main" val="10004"/>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8859-14 (Latin-8 </a:t>
                      </a:r>
                      <a:r>
                        <a:rPr lang="zh-CN" altLang="en-US" sz="1600" kern="1200" dirty="0">
                          <a:solidFill>
                            <a:schemeClr val="tx2"/>
                          </a:solidFill>
                          <a:latin typeface="+mn-lt"/>
                          <a:ea typeface="+mn-ea"/>
                          <a:cs typeface="+mn-cs"/>
                        </a:rPr>
                        <a:t>或 </a:t>
                      </a:r>
                      <a:r>
                        <a:rPr lang="en-US" altLang="zh-CN" sz="1600" kern="1200" dirty="0">
                          <a:solidFill>
                            <a:schemeClr val="tx2"/>
                          </a:solidFill>
                          <a:latin typeface="+mn-lt"/>
                          <a:ea typeface="+mn-ea"/>
                          <a:cs typeface="+mn-cs"/>
                        </a:rPr>
                        <a:t>Celtic)</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凯尔特语族</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8859-15 (Latin-9)</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西欧语言，加入</a:t>
                      </a:r>
                      <a:r>
                        <a:rPr lang="en-US" altLang="zh-CN" sz="1600" kern="1200" dirty="0">
                          <a:solidFill>
                            <a:schemeClr val="tx2"/>
                          </a:solidFill>
                          <a:latin typeface="+mn-lt"/>
                          <a:ea typeface="+mn-ea"/>
                          <a:cs typeface="+mn-cs"/>
                        </a:rPr>
                        <a:t>Latin-1</a:t>
                      </a:r>
                      <a:r>
                        <a:rPr lang="zh-CN" altLang="en-US" sz="1600" kern="1200" dirty="0">
                          <a:solidFill>
                            <a:schemeClr val="tx2"/>
                          </a:solidFill>
                          <a:latin typeface="+mn-lt"/>
                          <a:ea typeface="+mn-ea"/>
                          <a:cs typeface="+mn-cs"/>
                        </a:rPr>
                        <a:t>欠缺的芬兰语字母和</a:t>
                      </a:r>
                      <a:endParaRPr lang="en-US" altLang="zh-CN" sz="1600" kern="1200" dirty="0">
                        <a:solidFill>
                          <a:schemeClr val="tx2"/>
                        </a:solidFill>
                        <a:latin typeface="+mn-lt"/>
                        <a:ea typeface="+mn-ea"/>
                        <a:cs typeface="+mn-cs"/>
                      </a:endParaRPr>
                    </a:p>
                    <a:p>
                      <a:pPr marL="0" algn="just" defTabSz="914400" rtl="0" eaLnBrk="1" latinLnBrk="0" hangingPunct="1">
                        <a:lnSpc>
                          <a:spcPct val="130000"/>
                        </a:lnSpc>
                      </a:pPr>
                      <a:r>
                        <a:rPr lang="zh-CN" altLang="en-US" sz="1600" kern="1200" dirty="0">
                          <a:solidFill>
                            <a:schemeClr val="tx2"/>
                          </a:solidFill>
                          <a:latin typeface="+mn-lt"/>
                          <a:ea typeface="+mn-ea"/>
                          <a:cs typeface="+mn-cs"/>
                        </a:rPr>
                        <a:t>大写法语重音字母，以及欧元符号</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DEE1E6"/>
                    </a:solidFill>
                  </a:tcPr>
                </a:tc>
                <a:extLst>
                  <a:ext uri="{0D108BD9-81ED-4DB2-BD59-A6C34878D82A}">
                    <a16:rowId xmlns:a16="http://schemas.microsoft.com/office/drawing/2014/main" val="10006"/>
                  </a:ext>
                </a:extLst>
              </a:tr>
              <a:tr h="468000">
                <a:tc>
                  <a:txBody>
                    <a:bodyPr/>
                    <a:lstStyle/>
                    <a:p>
                      <a:pPr marL="0" algn="just" defTabSz="914400" rtl="0" eaLnBrk="1" latinLnBrk="0" hangingPunct="1">
                        <a:lnSpc>
                          <a:spcPct val="130000"/>
                        </a:lnSpc>
                      </a:pPr>
                      <a:r>
                        <a:rPr lang="en-US" altLang="zh-CN" sz="1600" kern="1200" dirty="0">
                          <a:solidFill>
                            <a:schemeClr val="tx2"/>
                          </a:solidFill>
                          <a:latin typeface="+mn-lt"/>
                          <a:ea typeface="+mn-ea"/>
                          <a:cs typeface="+mn-cs"/>
                        </a:rPr>
                        <a:t>ISO/IEC 8859-16 (Latin-10)</a:t>
                      </a:r>
                      <a:endParaRPr lang="en-US" sz="1600" kern="1200" dirty="0">
                        <a:solidFill>
                          <a:schemeClr val="tx2"/>
                        </a:solidFill>
                        <a:latin typeface="+mn-lt"/>
                        <a:ea typeface="+mn-ea"/>
                        <a:cs typeface="+mn-cs"/>
                      </a:endParaRP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just" defTabSz="914400" rtl="0" eaLnBrk="1" latinLnBrk="0" hangingPunct="1">
                        <a:lnSpc>
                          <a:spcPct val="130000"/>
                        </a:lnSpc>
                      </a:pPr>
                      <a:r>
                        <a:rPr lang="zh-CN" altLang="en-US" sz="1600" kern="1200" dirty="0">
                          <a:solidFill>
                            <a:schemeClr val="tx2"/>
                          </a:solidFill>
                          <a:latin typeface="+mn-lt"/>
                          <a:ea typeface="+mn-ea"/>
                          <a:cs typeface="+mn-cs"/>
                        </a:rPr>
                        <a:t>东南欧语言</a:t>
                      </a:r>
                      <a:r>
                        <a:rPr lang="en-US" altLang="zh-CN" sz="1600" kern="1200" dirty="0">
                          <a:solidFill>
                            <a:schemeClr val="tx2"/>
                          </a:solidFill>
                          <a:latin typeface="+mn-lt"/>
                          <a:ea typeface="+mn-ea"/>
                          <a:cs typeface="+mn-cs"/>
                        </a:rPr>
                        <a:t>,</a:t>
                      </a:r>
                      <a:r>
                        <a:rPr lang="zh-CN" altLang="en-US" sz="1600" kern="1200" dirty="0">
                          <a:solidFill>
                            <a:schemeClr val="tx2"/>
                          </a:solidFill>
                          <a:latin typeface="+mn-lt"/>
                          <a:ea typeface="+mn-ea"/>
                          <a:cs typeface="+mn-cs"/>
                        </a:rPr>
                        <a:t>主要供罗马尼亚语使用，并加入欧元符号</a:t>
                      </a:r>
                    </a:p>
                  </a:txBody>
                  <a:tcPr marL="2880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spTree>
    <p:custDataLst>
      <p:tags r:id="rId1"/>
    </p:custDataLst>
    <p:extLst>
      <p:ext uri="{BB962C8B-B14F-4D97-AF65-F5344CB8AC3E}">
        <p14:creationId xmlns:p14="http://schemas.microsoft.com/office/powerpoint/2010/main" val="35872319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西方拼音文字字符编码规则</a:t>
            </a:r>
          </a:p>
        </p:txBody>
      </p:sp>
      <p:sp>
        <p:nvSpPr>
          <p:cNvPr id="15" name="文本框 14">
            <a:extLst>
              <a:ext uri="{FF2B5EF4-FFF2-40B4-BE49-F238E27FC236}">
                <a16:creationId xmlns:a16="http://schemas.microsoft.com/office/drawing/2014/main" id="{073F8508-0DE0-497B-9504-BAD1137F4481}"/>
              </a:ext>
            </a:extLst>
          </p:cNvPr>
          <p:cNvSpPr txBox="1"/>
          <p:nvPr/>
        </p:nvSpPr>
        <p:spPr>
          <a:xfrm>
            <a:off x="515937" y="1455075"/>
            <a:ext cx="1484313" cy="531620"/>
          </a:xfrm>
          <a:prstGeom prst="rect">
            <a:avLst/>
          </a:prstGeom>
          <a:noFill/>
        </p:spPr>
        <p:txBody>
          <a:bodyPr wrap="square" rtlCol="0">
            <a:spAutoFit/>
          </a:bodyPr>
          <a:lstStyle/>
          <a:p>
            <a:pPr algn="just">
              <a:lnSpc>
                <a:spcPct val="130000"/>
              </a:lnSpc>
            </a:pPr>
            <a:r>
              <a:rPr lang="en-US" altLang="zh-CN" sz="2400" dirty="0">
                <a:gradFill>
                  <a:gsLst>
                    <a:gs pos="100000">
                      <a:schemeClr val="accent4"/>
                    </a:gs>
                    <a:gs pos="23000">
                      <a:schemeClr val="accent1">
                        <a:alpha val="95000"/>
                      </a:schemeClr>
                    </a:gs>
                  </a:gsLst>
                  <a:lin ang="2700000" scaled="1"/>
                </a:gradFill>
                <a:latin typeface="+mj-lt"/>
                <a:ea typeface="+mj-ea"/>
              </a:rPr>
              <a:t>EASCII</a:t>
            </a:r>
            <a:r>
              <a:rPr lang="zh-CN" altLang="en-US" sz="2400" dirty="0">
                <a:gradFill>
                  <a:gsLst>
                    <a:gs pos="100000">
                      <a:schemeClr val="accent4"/>
                    </a:gs>
                    <a:gs pos="23000">
                      <a:schemeClr val="accent1">
                        <a:alpha val="95000"/>
                      </a:schemeClr>
                    </a:gs>
                  </a:gsLst>
                  <a:lin ang="2700000" scaled="1"/>
                </a:gradFill>
                <a:latin typeface="+mj-lt"/>
                <a:ea typeface="+mj-ea"/>
              </a:rPr>
              <a:t>码</a:t>
            </a:r>
          </a:p>
        </p:txBody>
      </p:sp>
      <p:cxnSp>
        <p:nvCxnSpPr>
          <p:cNvPr id="16" name="直接连接符 15">
            <a:extLst>
              <a:ext uri="{FF2B5EF4-FFF2-40B4-BE49-F238E27FC236}">
                <a16:creationId xmlns:a16="http://schemas.microsoft.com/office/drawing/2014/main" id="{5554B213-6C2A-46DC-BA14-DD8FA5B31B9C}"/>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A69D9CF7-61D8-4BE3-99DE-62F8E6B5A60F}"/>
              </a:ext>
            </a:extLst>
          </p:cNvPr>
          <p:cNvPicPr>
            <a:picLocks noChangeAspect="1"/>
          </p:cNvPicPr>
          <p:nvPr/>
        </p:nvPicPr>
        <p:blipFill>
          <a:blip r:embed="rId4"/>
          <a:stretch>
            <a:fillRect/>
          </a:stretch>
        </p:blipFill>
        <p:spPr>
          <a:xfrm>
            <a:off x="6564312" y="2010985"/>
            <a:ext cx="3596657" cy="4542216"/>
          </a:xfrm>
          <a:prstGeom prst="rect">
            <a:avLst/>
          </a:prstGeom>
        </p:spPr>
      </p:pic>
      <p:sp>
        <p:nvSpPr>
          <p:cNvPr id="11" name="文本框 10">
            <a:extLst>
              <a:ext uri="{FF2B5EF4-FFF2-40B4-BE49-F238E27FC236}">
                <a16:creationId xmlns:a16="http://schemas.microsoft.com/office/drawing/2014/main" id="{95B371F6-1113-4EE6-9E15-C944A11D09E0}"/>
              </a:ext>
            </a:extLst>
          </p:cNvPr>
          <p:cNvSpPr txBox="1"/>
          <p:nvPr/>
        </p:nvSpPr>
        <p:spPr>
          <a:xfrm>
            <a:off x="515937" y="2675330"/>
            <a:ext cx="5475288" cy="1658787"/>
          </a:xfrm>
          <a:prstGeom prst="rect">
            <a:avLst/>
          </a:prstGeom>
          <a:noFill/>
        </p:spPr>
        <p:txBody>
          <a:bodyPr wrap="square" rtlCol="0">
            <a:spAutoFit/>
          </a:bodyPr>
          <a:lstStyle/>
          <a:p>
            <a:pPr algn="just">
              <a:lnSpc>
                <a:spcPct val="130000"/>
              </a:lnSpc>
            </a:pPr>
            <a:r>
              <a:rPr lang="zh-CN" altLang="en-US" sz="2000" dirty="0">
                <a:solidFill>
                  <a:schemeClr val="tx2"/>
                </a:solidFill>
              </a:rPr>
              <a:t>在右表中，</a:t>
            </a:r>
            <a:r>
              <a:rPr lang="en-US" altLang="zh-CN" sz="2000" dirty="0">
                <a:solidFill>
                  <a:schemeClr val="tx2"/>
                </a:solidFill>
              </a:rPr>
              <a:t>0x20</a:t>
            </a:r>
            <a:r>
              <a:rPr lang="zh-CN" altLang="en-US" sz="2000" dirty="0">
                <a:solidFill>
                  <a:schemeClr val="tx2"/>
                </a:solidFill>
              </a:rPr>
              <a:t>是空格、</a:t>
            </a:r>
            <a:r>
              <a:rPr lang="en-US" altLang="zh-CN" sz="2000" dirty="0">
                <a:solidFill>
                  <a:schemeClr val="tx2"/>
                </a:solidFill>
              </a:rPr>
              <a:t>0xA0</a:t>
            </a:r>
            <a:r>
              <a:rPr lang="zh-CN" altLang="en-US" sz="2000" dirty="0">
                <a:solidFill>
                  <a:schemeClr val="tx2"/>
                </a:solidFill>
              </a:rPr>
              <a:t>是不换行空格、</a:t>
            </a:r>
            <a:r>
              <a:rPr lang="en-US" altLang="zh-CN" sz="2000" dirty="0">
                <a:solidFill>
                  <a:schemeClr val="tx2"/>
                </a:solidFill>
              </a:rPr>
              <a:t>0xAD</a:t>
            </a:r>
            <a:r>
              <a:rPr lang="zh-CN" altLang="en-US" sz="2000" dirty="0">
                <a:solidFill>
                  <a:schemeClr val="tx2"/>
                </a:solidFill>
              </a:rPr>
              <a:t>是选择性连接号。</a:t>
            </a:r>
          </a:p>
          <a:p>
            <a:pPr algn="just">
              <a:lnSpc>
                <a:spcPct val="130000"/>
              </a:lnSpc>
            </a:pPr>
            <a:r>
              <a:rPr lang="en-US" altLang="zh-CN" sz="2000" dirty="0">
                <a:solidFill>
                  <a:schemeClr val="tx2"/>
                </a:solidFill>
              </a:rPr>
              <a:t>0x00-0x1F</a:t>
            </a:r>
            <a:r>
              <a:rPr lang="zh-CN" altLang="en-US" sz="2000" dirty="0">
                <a:solidFill>
                  <a:schemeClr val="tx2"/>
                </a:solidFill>
              </a:rPr>
              <a:t>、</a:t>
            </a:r>
            <a:r>
              <a:rPr lang="en-US" altLang="zh-CN" sz="2000" dirty="0">
                <a:solidFill>
                  <a:schemeClr val="tx2"/>
                </a:solidFill>
              </a:rPr>
              <a:t>0x7F</a:t>
            </a:r>
            <a:r>
              <a:rPr lang="zh-CN" altLang="en-US" sz="2000" dirty="0">
                <a:solidFill>
                  <a:schemeClr val="tx2"/>
                </a:solidFill>
              </a:rPr>
              <a:t>、</a:t>
            </a:r>
            <a:r>
              <a:rPr lang="en-US" altLang="zh-CN" sz="2000" dirty="0">
                <a:solidFill>
                  <a:schemeClr val="tx2"/>
                </a:solidFill>
              </a:rPr>
              <a:t>0x80-0x9F</a:t>
            </a:r>
            <a:r>
              <a:rPr lang="zh-CN" altLang="en-US" sz="2000" dirty="0">
                <a:solidFill>
                  <a:schemeClr val="tx2"/>
                </a:solidFill>
              </a:rPr>
              <a:t>在此字符集中未有定义。（控制字符是由</a:t>
            </a:r>
            <a:r>
              <a:rPr lang="en-US" altLang="zh-CN" sz="2000" dirty="0">
                <a:solidFill>
                  <a:schemeClr val="tx2"/>
                </a:solidFill>
              </a:rPr>
              <a:t>ISO/IEC 6429</a:t>
            </a:r>
            <a:r>
              <a:rPr lang="zh-CN" altLang="en-US" sz="2000" dirty="0">
                <a:solidFill>
                  <a:schemeClr val="tx2"/>
                </a:solidFill>
              </a:rPr>
              <a:t>定义）。</a:t>
            </a:r>
          </a:p>
        </p:txBody>
      </p:sp>
      <p:sp>
        <p:nvSpPr>
          <p:cNvPr id="12" name="文本框 11">
            <a:extLst>
              <a:ext uri="{FF2B5EF4-FFF2-40B4-BE49-F238E27FC236}">
                <a16:creationId xmlns:a16="http://schemas.microsoft.com/office/drawing/2014/main" id="{108A5631-50A5-497D-9D28-0ACFE5D47943}"/>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以</a:t>
            </a:r>
            <a:r>
              <a:rPr lang="en-US" altLang="zh-CN" sz="2000" dirty="0">
                <a:solidFill>
                  <a:schemeClr val="tx2"/>
                </a:solidFill>
                <a:latin typeface="+mj-ea"/>
                <a:ea typeface="+mj-ea"/>
              </a:rPr>
              <a:t>ISO/IEC 8859-1 (Latin-1)</a:t>
            </a:r>
            <a:r>
              <a:rPr lang="zh-CN" altLang="en-US" sz="2000" dirty="0">
                <a:solidFill>
                  <a:schemeClr val="tx2"/>
                </a:solidFill>
                <a:latin typeface="+mj-ea"/>
                <a:ea typeface="+mj-ea"/>
              </a:rPr>
              <a:t>为例</a:t>
            </a:r>
            <a:endParaRPr lang="en-US" altLang="zh-CN" sz="2000" dirty="0">
              <a:solidFill>
                <a:schemeClr val="tx2"/>
              </a:solidFill>
              <a:latin typeface="+mj-ea"/>
              <a:ea typeface="+mj-ea"/>
            </a:endParaRPr>
          </a:p>
        </p:txBody>
      </p:sp>
    </p:spTree>
    <p:custDataLst>
      <p:tags r:id="rId1"/>
    </p:custDataLst>
    <p:extLst>
      <p:ext uri="{BB962C8B-B14F-4D97-AF65-F5344CB8AC3E}">
        <p14:creationId xmlns:p14="http://schemas.microsoft.com/office/powerpoint/2010/main" val="1118853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a:xfrm>
            <a:off x="531162" y="2999597"/>
            <a:ext cx="4142438" cy="1648603"/>
          </a:xfrm>
        </p:spPr>
        <p:txBody>
          <a:bodyPr/>
          <a:lstStyle/>
          <a:p>
            <a:pPr>
              <a:spcBef>
                <a:spcPts val="0"/>
              </a:spcBef>
            </a:pPr>
            <a:r>
              <a:rPr lang="zh-CN" altLang="en-US" dirty="0"/>
              <a:t>汉字等亚洲文字字符编码规则</a:t>
            </a:r>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en-US" altLang="zh-CN" dirty="0"/>
              <a:t>04</a:t>
            </a:r>
            <a:endParaRPr lang="zh-CN" altLang="en-US" dirty="0"/>
          </a:p>
        </p:txBody>
      </p:sp>
    </p:spTree>
    <p:extLst>
      <p:ext uri="{BB962C8B-B14F-4D97-AF65-F5344CB8AC3E}">
        <p14:creationId xmlns:p14="http://schemas.microsoft.com/office/powerpoint/2010/main" val="20055155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汉字等亚洲文字字符编码规则</a:t>
            </a:r>
          </a:p>
        </p:txBody>
      </p:sp>
      <p:sp>
        <p:nvSpPr>
          <p:cNvPr id="15" name="文本框 14">
            <a:extLst>
              <a:ext uri="{FF2B5EF4-FFF2-40B4-BE49-F238E27FC236}">
                <a16:creationId xmlns:a16="http://schemas.microsoft.com/office/drawing/2014/main" id="{073F8508-0DE0-497B-9504-BAD1137F4481}"/>
              </a:ext>
            </a:extLst>
          </p:cNvPr>
          <p:cNvSpPr txBox="1"/>
          <p:nvPr/>
        </p:nvSpPr>
        <p:spPr>
          <a:xfrm>
            <a:off x="515938" y="1455075"/>
            <a:ext cx="5719762" cy="531620"/>
          </a:xfrm>
          <a:prstGeom prst="rect">
            <a:avLst/>
          </a:prstGeom>
          <a:noFill/>
        </p:spPr>
        <p:txBody>
          <a:bodyPr wrap="square" rtlCol="0">
            <a:spAutoFit/>
          </a:bodyPr>
          <a:lstStyle/>
          <a:p>
            <a:pPr algn="just">
              <a:lnSpc>
                <a:spcPct val="130000"/>
              </a:lnSpc>
            </a:pPr>
            <a:r>
              <a:rPr lang="zh-CN" altLang="en-US" sz="2400" dirty="0">
                <a:gradFill>
                  <a:gsLst>
                    <a:gs pos="100000">
                      <a:schemeClr val="accent4"/>
                    </a:gs>
                    <a:gs pos="23000">
                      <a:schemeClr val="accent1">
                        <a:alpha val="95000"/>
                      </a:schemeClr>
                    </a:gs>
                  </a:gsLst>
                  <a:lin ang="2700000" scaled="1"/>
                </a:gradFill>
                <a:latin typeface="+mj-lt"/>
                <a:ea typeface="+mj-ea"/>
              </a:rPr>
              <a:t>汉字等亚洲文字为什么要用两个字节表示</a:t>
            </a:r>
          </a:p>
        </p:txBody>
      </p:sp>
      <p:cxnSp>
        <p:nvCxnSpPr>
          <p:cNvPr id="16" name="直接连接符 15">
            <a:extLst>
              <a:ext uri="{FF2B5EF4-FFF2-40B4-BE49-F238E27FC236}">
                <a16:creationId xmlns:a16="http://schemas.microsoft.com/office/drawing/2014/main" id="{5554B213-6C2A-46DC-BA14-DD8FA5B31B9C}"/>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6F374BF5-6684-4A27-AA76-61A99D4D49A0}"/>
              </a:ext>
            </a:extLst>
          </p:cNvPr>
          <p:cNvSpPr txBox="1"/>
          <p:nvPr/>
        </p:nvSpPr>
        <p:spPr>
          <a:xfrm>
            <a:off x="515936" y="2586839"/>
            <a:ext cx="4439522" cy="2459006"/>
          </a:xfrm>
          <a:prstGeom prst="rect">
            <a:avLst/>
          </a:prstGeom>
          <a:noFill/>
        </p:spPr>
        <p:txBody>
          <a:bodyPr wrap="square" rtlCol="0">
            <a:spAutoFit/>
          </a:bodyPr>
          <a:lstStyle/>
          <a:p>
            <a:pPr fontAlgn="auto">
              <a:lnSpc>
                <a:spcPct val="130000"/>
              </a:lnSpc>
              <a:extLst>
                <a:ext uri="{35155182-B16C-46BC-9424-99874614C6A1}">
                  <wpsdc:indentchars xmlns:wpsdc="http://www.wps.cn/officeDocument/2017/drawingmlCustomData" xmlns="" val="200" checksum="282533468"/>
                </a:ext>
              </a:extLst>
            </a:pPr>
            <a:r>
              <a:rPr lang="zh-CN" altLang="en-US" sz="2000" dirty="0">
                <a:solidFill>
                  <a:schemeClr val="tx2"/>
                </a:solidFill>
              </a:rPr>
              <a:t>第一，常用汉字约七千个</a:t>
            </a:r>
            <a:r>
              <a:rPr lang="zh-CN" altLang="en-US" sz="2000">
                <a:solidFill>
                  <a:schemeClr val="tx2"/>
                </a:solidFill>
              </a:rPr>
              <a:t>，一对应</a:t>
            </a:r>
            <a:r>
              <a:rPr lang="zh-CN" altLang="en-US" sz="2000" dirty="0">
                <a:solidFill>
                  <a:schemeClr val="tx2"/>
                </a:solidFill>
              </a:rPr>
              <a:t>编码，一个字节的长度肯定不够，需要两个或两个以上的多字节进行编码。以两个字节</a:t>
            </a:r>
            <a:r>
              <a:rPr lang="en-US" altLang="zh-CN" sz="2000" dirty="0">
                <a:solidFill>
                  <a:schemeClr val="tx2"/>
                </a:solidFill>
              </a:rPr>
              <a:t>(16bit) </a:t>
            </a:r>
            <a:r>
              <a:rPr lang="zh-CN" altLang="en-US" sz="2000" dirty="0">
                <a:solidFill>
                  <a:schemeClr val="tx2"/>
                </a:solidFill>
              </a:rPr>
              <a:t>为例，最多可表</a:t>
            </a:r>
            <a:r>
              <a:rPr lang="en-US" altLang="zh-CN" sz="2000" dirty="0">
                <a:solidFill>
                  <a:schemeClr val="tx2"/>
                </a:solidFill>
              </a:rPr>
              <a:t>65 536</a:t>
            </a:r>
            <a:r>
              <a:rPr lang="zh-CN" altLang="en-US" sz="2000" dirty="0">
                <a:solidFill>
                  <a:schemeClr val="tx2"/>
                </a:solidFill>
              </a:rPr>
              <a:t>个代码。这比用一个字节表示一个英文字符要困难得多。</a:t>
            </a:r>
            <a:endParaRPr lang="en-US" altLang="zh-CN" sz="2000" dirty="0">
              <a:solidFill>
                <a:schemeClr val="tx2"/>
              </a:solidFill>
            </a:endParaRPr>
          </a:p>
        </p:txBody>
      </p:sp>
      <p:sp>
        <p:nvSpPr>
          <p:cNvPr id="22" name="文本框 21">
            <a:extLst>
              <a:ext uri="{FF2B5EF4-FFF2-40B4-BE49-F238E27FC236}">
                <a16:creationId xmlns:a16="http://schemas.microsoft.com/office/drawing/2014/main" id="{8A23801F-AEF7-4112-BA09-BFFCB485A3DB}"/>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原因</a:t>
            </a:r>
          </a:p>
        </p:txBody>
      </p:sp>
    </p:spTree>
    <p:custDataLst>
      <p:tags r:id="rId1"/>
    </p:custDataLst>
    <p:extLst>
      <p:ext uri="{BB962C8B-B14F-4D97-AF65-F5344CB8AC3E}">
        <p14:creationId xmlns:p14="http://schemas.microsoft.com/office/powerpoint/2010/main" val="24333208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p:txBody>
          <a:bodyPr/>
          <a:lstStyle/>
          <a:p>
            <a:pPr>
              <a:spcBef>
                <a:spcPts val="0"/>
              </a:spcBef>
            </a:pPr>
            <a:r>
              <a:rPr lang="zh-CN" altLang="en-US" dirty="0"/>
              <a:t>研讨主题</a:t>
            </a:r>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en-US" altLang="zh-CN" dirty="0"/>
              <a:t>01</a:t>
            </a:r>
            <a:endParaRPr lang="zh-CN" altLang="en-US" dirty="0"/>
          </a:p>
        </p:txBody>
      </p:sp>
    </p:spTree>
    <p:extLst>
      <p:ext uri="{BB962C8B-B14F-4D97-AF65-F5344CB8AC3E}">
        <p14:creationId xmlns:p14="http://schemas.microsoft.com/office/powerpoint/2010/main" val="35287567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91146030-C0FC-4F45-8E3D-263D31A1915F}"/>
              </a:ext>
            </a:extLst>
          </p:cNvPr>
          <p:cNvSpPr>
            <a:spLocks noGrp="1"/>
          </p:cNvSpPr>
          <p:nvPr>
            <p:ph type="body" sz="quarter" idx="10"/>
          </p:nvPr>
        </p:nvSpPr>
        <p:spPr/>
        <p:txBody>
          <a:bodyPr/>
          <a:lstStyle/>
          <a:p>
            <a:r>
              <a:rPr lang="zh-CN" altLang="en-US" dirty="0"/>
              <a:t>汉字等亚洲文字字符编码规则</a:t>
            </a:r>
          </a:p>
        </p:txBody>
      </p:sp>
      <p:sp>
        <p:nvSpPr>
          <p:cNvPr id="2" name="右大括号 1">
            <a:extLst>
              <a:ext uri="{FF2B5EF4-FFF2-40B4-BE49-F238E27FC236}">
                <a16:creationId xmlns:a16="http://schemas.microsoft.com/office/drawing/2014/main" id="{01989A58-8619-4128-BC6F-77FEB53F8AE8}"/>
              </a:ext>
            </a:extLst>
          </p:cNvPr>
          <p:cNvSpPr/>
          <p:nvPr/>
        </p:nvSpPr>
        <p:spPr>
          <a:xfrm flipH="1">
            <a:off x="5883729" y="1973045"/>
            <a:ext cx="424543" cy="1503162"/>
          </a:xfrm>
          <a:prstGeom prst="rightBrace">
            <a:avLst>
              <a:gd name="adj1" fmla="val 32654"/>
              <a:gd name="adj2" fmla="val 50000"/>
            </a:avLst>
          </a:prstGeom>
          <a:ln w="28575" cap="rnd">
            <a:solidFill>
              <a:schemeClr val="bg2">
                <a:lumMod val="40000"/>
                <a:lumOff val="60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nvGrpSpPr>
          <p:cNvPr id="12" name="组合 11">
            <a:extLst>
              <a:ext uri="{FF2B5EF4-FFF2-40B4-BE49-F238E27FC236}">
                <a16:creationId xmlns:a16="http://schemas.microsoft.com/office/drawing/2014/main" id="{7EFF6337-0D78-4428-8BDF-330E820C2424}"/>
              </a:ext>
            </a:extLst>
          </p:cNvPr>
          <p:cNvGrpSpPr/>
          <p:nvPr/>
        </p:nvGrpSpPr>
        <p:grpSpPr>
          <a:xfrm>
            <a:off x="2581275" y="2451359"/>
            <a:ext cx="3091876" cy="540000"/>
            <a:chOff x="6525925" y="3458153"/>
            <a:chExt cx="3091876" cy="540000"/>
          </a:xfrm>
        </p:grpSpPr>
        <p:sp>
          <p:nvSpPr>
            <p:cNvPr id="18" name="矩形: 对角圆角 17">
              <a:extLst>
                <a:ext uri="{FF2B5EF4-FFF2-40B4-BE49-F238E27FC236}">
                  <a16:creationId xmlns:a16="http://schemas.microsoft.com/office/drawing/2014/main" id="{AA439293-B45B-43D9-9C89-04A92AD3E735}"/>
                </a:ext>
              </a:extLst>
            </p:cNvPr>
            <p:cNvSpPr/>
            <p:nvPr/>
          </p:nvSpPr>
          <p:spPr>
            <a:xfrm flipV="1">
              <a:off x="6525925" y="3458153"/>
              <a:ext cx="3091876" cy="540000"/>
            </a:xfrm>
            <a:prstGeom prst="round2DiagRect">
              <a:avLst>
                <a:gd name="adj1" fmla="val 32619"/>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2"/>
                </a:solidFill>
              </a:endParaRPr>
            </a:p>
          </p:txBody>
        </p:sp>
        <p:sp>
          <p:nvSpPr>
            <p:cNvPr id="16" name="文本框 15">
              <a:extLst>
                <a:ext uri="{FF2B5EF4-FFF2-40B4-BE49-F238E27FC236}">
                  <a16:creationId xmlns:a16="http://schemas.microsoft.com/office/drawing/2014/main" id="{F7A6E698-6516-470C-9B1F-9BAED2E1226E}"/>
                </a:ext>
              </a:extLst>
            </p:cNvPr>
            <p:cNvSpPr txBox="1"/>
            <p:nvPr/>
          </p:nvSpPr>
          <p:spPr>
            <a:xfrm>
              <a:off x="6621405" y="3528099"/>
              <a:ext cx="2880000" cy="400110"/>
            </a:xfrm>
            <a:prstGeom prst="rect">
              <a:avLst/>
            </a:prstGeom>
            <a:noFill/>
          </p:spPr>
          <p:txBody>
            <a:bodyPr wrap="square" rtlCol="0">
              <a:spAutoFit/>
            </a:bodyPr>
            <a:lstStyle/>
            <a:p>
              <a:pPr algn="ctr"/>
              <a:r>
                <a:rPr lang="zh-CN" altLang="en-US" sz="2000" dirty="0">
                  <a:solidFill>
                    <a:schemeClr val="tx2"/>
                  </a:solidFill>
                </a:rPr>
                <a:t>国际间信息交流不方便</a:t>
              </a:r>
            </a:p>
          </p:txBody>
        </p:sp>
      </p:grpSp>
      <p:sp>
        <p:nvSpPr>
          <p:cNvPr id="15" name="矩形: 圆角 14">
            <a:extLst>
              <a:ext uri="{FF2B5EF4-FFF2-40B4-BE49-F238E27FC236}">
                <a16:creationId xmlns:a16="http://schemas.microsoft.com/office/drawing/2014/main" id="{51169BD3-72B0-4369-90A2-C718D4E7A96F}"/>
              </a:ext>
            </a:extLst>
          </p:cNvPr>
          <p:cNvSpPr/>
          <p:nvPr/>
        </p:nvSpPr>
        <p:spPr>
          <a:xfrm>
            <a:off x="2793151" y="4927765"/>
            <a:ext cx="6605699" cy="1010587"/>
          </a:xfrm>
          <a:prstGeom prst="roundRect">
            <a:avLst>
              <a:gd name="adj" fmla="val 16194"/>
            </a:avLst>
          </a:prstGeom>
          <a:gradFill>
            <a:gsLst>
              <a:gs pos="0">
                <a:schemeClr val="accent1"/>
              </a:gs>
              <a:gs pos="100000">
                <a:schemeClr val="accent4"/>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latin typeface="+mj-lt"/>
                <a:ea typeface="+mj-ea"/>
              </a:rPr>
              <a:t>Unicode </a:t>
            </a:r>
            <a:r>
              <a:rPr lang="zh-CN" altLang="en-US" sz="3600" dirty="0">
                <a:latin typeface="+mj-lt"/>
                <a:ea typeface="+mj-ea"/>
              </a:rPr>
              <a:t>与 </a:t>
            </a:r>
            <a:r>
              <a:rPr lang="en-US" altLang="zh-CN" sz="3600" dirty="0">
                <a:latin typeface="+mj-lt"/>
                <a:ea typeface="+mj-ea"/>
              </a:rPr>
              <a:t>UTF</a:t>
            </a:r>
            <a:endParaRPr lang="zh-CN" altLang="en-US" sz="3600" dirty="0">
              <a:latin typeface="+mj-lt"/>
              <a:ea typeface="+mj-ea"/>
            </a:endParaRPr>
          </a:p>
        </p:txBody>
      </p:sp>
      <p:sp>
        <p:nvSpPr>
          <p:cNvPr id="19" name="任意多边形: 形状 18">
            <a:extLst>
              <a:ext uri="{FF2B5EF4-FFF2-40B4-BE49-F238E27FC236}">
                <a16:creationId xmlns:a16="http://schemas.microsoft.com/office/drawing/2014/main" id="{4F9872E9-EAB9-463E-BCF9-7C7506FF5295}"/>
              </a:ext>
            </a:extLst>
          </p:cNvPr>
          <p:cNvSpPr/>
          <p:nvPr/>
        </p:nvSpPr>
        <p:spPr>
          <a:xfrm>
            <a:off x="5899678" y="3976149"/>
            <a:ext cx="392644" cy="601000"/>
          </a:xfrm>
          <a:custGeom>
            <a:avLst/>
            <a:gdLst>
              <a:gd name="connsiteX0" fmla="*/ 256376 w 448465"/>
              <a:gd name="connsiteY0" fmla="*/ 13 h 686445"/>
              <a:gd name="connsiteX1" fmla="*/ 284865 w 448465"/>
              <a:gd name="connsiteY1" fmla="*/ 10151 h 686445"/>
              <a:gd name="connsiteX2" fmla="*/ 285708 w 448465"/>
              <a:gd name="connsiteY2" fmla="*/ 12603 h 686445"/>
              <a:gd name="connsiteX3" fmla="*/ 296979 w 448465"/>
              <a:gd name="connsiteY3" fmla="*/ 22444 h 686445"/>
              <a:gd name="connsiteX4" fmla="*/ 299190 w 448465"/>
              <a:gd name="connsiteY4" fmla="*/ 348863 h 686445"/>
              <a:gd name="connsiteX5" fmla="*/ 316856 w 448465"/>
              <a:gd name="connsiteY5" fmla="*/ 348401 h 686445"/>
              <a:gd name="connsiteX6" fmla="*/ 424929 w 448465"/>
              <a:gd name="connsiteY6" fmla="*/ 352293 h 686445"/>
              <a:gd name="connsiteX7" fmla="*/ 433681 w 448465"/>
              <a:gd name="connsiteY7" fmla="*/ 353781 h 686445"/>
              <a:gd name="connsiteX8" fmla="*/ 388679 w 448465"/>
              <a:gd name="connsiteY8" fmla="*/ 521785 h 686445"/>
              <a:gd name="connsiteX9" fmla="*/ 245373 w 448465"/>
              <a:gd name="connsiteY9" fmla="*/ 682731 h 686445"/>
              <a:gd name="connsiteX10" fmla="*/ 110526 w 448465"/>
              <a:gd name="connsiteY10" fmla="*/ 586473 h 686445"/>
              <a:gd name="connsiteX11" fmla="*/ 191 w 448465"/>
              <a:gd name="connsiteY11" fmla="*/ 369804 h 686445"/>
              <a:gd name="connsiteX12" fmla="*/ 24648 w 448465"/>
              <a:gd name="connsiteY12" fmla="*/ 352777 h 686445"/>
              <a:gd name="connsiteX13" fmla="*/ 35580 w 448465"/>
              <a:gd name="connsiteY13" fmla="*/ 350535 h 686445"/>
              <a:gd name="connsiteX14" fmla="*/ 140096 w 448465"/>
              <a:gd name="connsiteY14" fmla="*/ 355393 h 686445"/>
              <a:gd name="connsiteX15" fmla="*/ 125798 w 448465"/>
              <a:gd name="connsiteY15" fmla="*/ 29297 h 686445"/>
              <a:gd name="connsiteX16" fmla="*/ 129179 w 448465"/>
              <a:gd name="connsiteY16" fmla="*/ 19276 h 686445"/>
              <a:gd name="connsiteX17" fmla="*/ 140044 w 448465"/>
              <a:gd name="connsiteY17" fmla="*/ 7841 h 686445"/>
              <a:gd name="connsiteX18" fmla="*/ 223486 w 448465"/>
              <a:gd name="connsiteY18" fmla="*/ 1427 h 686445"/>
              <a:gd name="connsiteX19" fmla="*/ 256376 w 448465"/>
              <a:gd name="connsiteY19" fmla="*/ 13 h 68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465" h="686445">
                <a:moveTo>
                  <a:pt x="256376" y="13"/>
                </a:moveTo>
                <a:cubicBezTo>
                  <a:pt x="268638" y="191"/>
                  <a:pt x="280165" y="2295"/>
                  <a:pt x="284865" y="10151"/>
                </a:cubicBezTo>
                <a:cubicBezTo>
                  <a:pt x="284978" y="11132"/>
                  <a:pt x="285594" y="11621"/>
                  <a:pt x="285708" y="12603"/>
                </a:cubicBezTo>
                <a:cubicBezTo>
                  <a:pt x="290853" y="13011"/>
                  <a:pt x="294755" y="16109"/>
                  <a:pt x="296979" y="22444"/>
                </a:cubicBezTo>
                <a:cubicBezTo>
                  <a:pt x="330116" y="125212"/>
                  <a:pt x="296936" y="241639"/>
                  <a:pt x="299190" y="348863"/>
                </a:cubicBezTo>
                <a:cubicBezTo>
                  <a:pt x="304770" y="348723"/>
                  <a:pt x="311277" y="348540"/>
                  <a:pt x="316856" y="348401"/>
                </a:cubicBezTo>
                <a:cubicBezTo>
                  <a:pt x="348247" y="347802"/>
                  <a:pt x="395287" y="337897"/>
                  <a:pt x="424929" y="352293"/>
                </a:cubicBezTo>
                <a:cubicBezTo>
                  <a:pt x="428308" y="351410"/>
                  <a:pt x="431490" y="352041"/>
                  <a:pt x="433681" y="353781"/>
                </a:cubicBezTo>
                <a:cubicBezTo>
                  <a:pt x="478815" y="388726"/>
                  <a:pt x="408017" y="491667"/>
                  <a:pt x="388679" y="521785"/>
                </a:cubicBezTo>
                <a:cubicBezTo>
                  <a:pt x="355140" y="574287"/>
                  <a:pt x="307535" y="658418"/>
                  <a:pt x="245373" y="682731"/>
                </a:cubicBezTo>
                <a:cubicBezTo>
                  <a:pt x="189599" y="704761"/>
                  <a:pt x="136089" y="623154"/>
                  <a:pt x="110526" y="586473"/>
                </a:cubicBezTo>
                <a:cubicBezTo>
                  <a:pt x="66816" y="524573"/>
                  <a:pt x="13144" y="446403"/>
                  <a:pt x="191" y="369804"/>
                </a:cubicBezTo>
                <a:cubicBezTo>
                  <a:pt x="-2032" y="354330"/>
                  <a:pt x="15749" y="345712"/>
                  <a:pt x="24648" y="352777"/>
                </a:cubicBezTo>
                <a:cubicBezTo>
                  <a:pt x="28037" y="350899"/>
                  <a:pt x="31416" y="350016"/>
                  <a:pt x="35580" y="350535"/>
                </a:cubicBezTo>
                <a:cubicBezTo>
                  <a:pt x="70132" y="355233"/>
                  <a:pt x="105143" y="355838"/>
                  <a:pt x="140096" y="355393"/>
                </a:cubicBezTo>
                <a:cubicBezTo>
                  <a:pt x="144162" y="245831"/>
                  <a:pt x="129275" y="138495"/>
                  <a:pt x="125798" y="29297"/>
                </a:cubicBezTo>
                <a:cubicBezTo>
                  <a:pt x="125276" y="25316"/>
                  <a:pt x="126954" y="22078"/>
                  <a:pt x="129179" y="19276"/>
                </a:cubicBezTo>
                <a:cubicBezTo>
                  <a:pt x="130014" y="13586"/>
                  <a:pt x="133108" y="9689"/>
                  <a:pt x="140044" y="7841"/>
                </a:cubicBezTo>
                <a:cubicBezTo>
                  <a:pt x="167252" y="2250"/>
                  <a:pt x="195643" y="2056"/>
                  <a:pt x="223486" y="1427"/>
                </a:cubicBezTo>
                <a:cubicBezTo>
                  <a:pt x="231121" y="1582"/>
                  <a:pt x="244115" y="-165"/>
                  <a:pt x="256376" y="13"/>
                </a:cubicBezTo>
                <a:close/>
              </a:path>
            </a:pathLst>
          </a:custGeom>
          <a:gradFill>
            <a:gsLst>
              <a:gs pos="25000">
                <a:schemeClr val="accent4"/>
              </a:gs>
              <a:gs pos="100000">
                <a:schemeClr val="accent1">
                  <a:alpha val="9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0" name="组合 19">
            <a:extLst>
              <a:ext uri="{FF2B5EF4-FFF2-40B4-BE49-F238E27FC236}">
                <a16:creationId xmlns:a16="http://schemas.microsoft.com/office/drawing/2014/main" id="{C8922DA6-7BA1-45C3-96A8-D9CE872E3B56}"/>
              </a:ext>
            </a:extLst>
          </p:cNvPr>
          <p:cNvGrpSpPr/>
          <p:nvPr/>
        </p:nvGrpSpPr>
        <p:grpSpPr>
          <a:xfrm>
            <a:off x="4662250" y="1823721"/>
            <a:ext cx="3167300" cy="540001"/>
            <a:chOff x="10640903" y="2314829"/>
            <a:chExt cx="900000" cy="298348"/>
          </a:xfrm>
          <a:solidFill>
            <a:schemeClr val="bg2"/>
          </a:solidFill>
        </p:grpSpPr>
        <p:sp>
          <p:nvSpPr>
            <p:cNvPr id="21" name="矩形: 对角圆角 20">
              <a:extLst>
                <a:ext uri="{FF2B5EF4-FFF2-40B4-BE49-F238E27FC236}">
                  <a16:creationId xmlns:a16="http://schemas.microsoft.com/office/drawing/2014/main" id="{C2B159EE-31BC-43DC-AF0A-33E4C157A24C}"/>
                </a:ext>
              </a:extLst>
            </p:cNvPr>
            <p:cNvSpPr/>
            <p:nvPr/>
          </p:nvSpPr>
          <p:spPr>
            <a:xfrm>
              <a:off x="10640903" y="2314829"/>
              <a:ext cx="900000" cy="298348"/>
            </a:xfrm>
            <a:prstGeom prst="round2DiagRect">
              <a:avLst>
                <a:gd name="adj1" fmla="val 28911"/>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solidFill>
              </a:endParaRPr>
            </a:p>
          </p:txBody>
        </p:sp>
        <p:sp>
          <p:nvSpPr>
            <p:cNvPr id="22" name="文本框 21">
              <a:extLst>
                <a:ext uri="{FF2B5EF4-FFF2-40B4-BE49-F238E27FC236}">
                  <a16:creationId xmlns:a16="http://schemas.microsoft.com/office/drawing/2014/main" id="{D5838EA0-8EA7-4DFB-932C-89C01435671B}"/>
                </a:ext>
              </a:extLst>
            </p:cNvPr>
            <p:cNvSpPr txBox="1"/>
            <p:nvPr/>
          </p:nvSpPr>
          <p:spPr>
            <a:xfrm>
              <a:off x="10703024" y="2362617"/>
              <a:ext cx="791387" cy="221059"/>
            </a:xfrm>
            <a:prstGeom prst="rect">
              <a:avLst/>
            </a:prstGeom>
            <a:noFill/>
          </p:spPr>
          <p:txBody>
            <a:bodyPr wrap="square" rtlCol="0">
              <a:spAutoFit/>
            </a:bodyPr>
            <a:lstStyle/>
            <a:p>
              <a:pPr algn="ctr"/>
              <a:r>
                <a:rPr lang="zh-CN" altLang="en-US" sz="2000" dirty="0">
                  <a:solidFill>
                    <a:schemeClr val="bg2"/>
                  </a:solidFill>
                </a:rPr>
                <a:t>计算机不支持多语言</a:t>
              </a:r>
            </a:p>
          </p:txBody>
        </p:sp>
      </p:grpSp>
      <p:grpSp>
        <p:nvGrpSpPr>
          <p:cNvPr id="23" name="组合 22">
            <a:extLst>
              <a:ext uri="{FF2B5EF4-FFF2-40B4-BE49-F238E27FC236}">
                <a16:creationId xmlns:a16="http://schemas.microsoft.com/office/drawing/2014/main" id="{F2314666-6244-4C66-BB28-D9B0E420101C}"/>
              </a:ext>
            </a:extLst>
          </p:cNvPr>
          <p:cNvGrpSpPr/>
          <p:nvPr/>
        </p:nvGrpSpPr>
        <p:grpSpPr>
          <a:xfrm>
            <a:off x="4649750" y="3125582"/>
            <a:ext cx="3179799" cy="540001"/>
            <a:chOff x="10640903" y="2305454"/>
            <a:chExt cx="900000" cy="497247"/>
          </a:xfrm>
          <a:solidFill>
            <a:schemeClr val="bg2"/>
          </a:solidFill>
        </p:grpSpPr>
        <p:sp>
          <p:nvSpPr>
            <p:cNvPr id="24" name="矩形: 对角圆角 23">
              <a:extLst>
                <a:ext uri="{FF2B5EF4-FFF2-40B4-BE49-F238E27FC236}">
                  <a16:creationId xmlns:a16="http://schemas.microsoft.com/office/drawing/2014/main" id="{D57265A2-E1BB-4493-8AD1-881544CB5692}"/>
                </a:ext>
              </a:extLst>
            </p:cNvPr>
            <p:cNvSpPr/>
            <p:nvPr/>
          </p:nvSpPr>
          <p:spPr>
            <a:xfrm flipV="1">
              <a:off x="10640903" y="2305454"/>
              <a:ext cx="900000" cy="497247"/>
            </a:xfrm>
            <a:prstGeom prst="round2DiagRect">
              <a:avLst>
                <a:gd name="adj1" fmla="val 20753"/>
                <a:gd name="adj2" fmla="val 0"/>
              </a:avLst>
            </a:prstGeom>
            <a:gradFill>
              <a:gsLst>
                <a:gs pos="20000">
                  <a:srgbClr val="DEE1E6">
                    <a:alpha val="64000"/>
                  </a:srgbClr>
                </a:gs>
                <a:gs pos="88000">
                  <a:srgbClr val="DEE1E6"/>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2"/>
                </a:solidFill>
              </a:endParaRPr>
            </a:p>
          </p:txBody>
        </p:sp>
        <p:sp>
          <p:nvSpPr>
            <p:cNvPr id="25" name="文本框 24">
              <a:extLst>
                <a:ext uri="{FF2B5EF4-FFF2-40B4-BE49-F238E27FC236}">
                  <a16:creationId xmlns:a16="http://schemas.microsoft.com/office/drawing/2014/main" id="{722C8EC9-3A22-4C8E-9104-90330541B417}"/>
                </a:ext>
              </a:extLst>
            </p:cNvPr>
            <p:cNvSpPr txBox="1"/>
            <p:nvPr/>
          </p:nvSpPr>
          <p:spPr>
            <a:xfrm>
              <a:off x="10704071" y="2316898"/>
              <a:ext cx="781476" cy="422161"/>
            </a:xfrm>
            <a:prstGeom prst="rect">
              <a:avLst/>
            </a:prstGeom>
            <a:noFill/>
          </p:spPr>
          <p:txBody>
            <a:bodyPr wrap="square" rtlCol="0">
              <a:spAutoFit/>
            </a:bodyPr>
            <a:lstStyle/>
            <a:p>
              <a:pPr algn="ctr">
                <a:lnSpc>
                  <a:spcPct val="130000"/>
                </a:lnSpc>
              </a:pPr>
              <a:r>
                <a:rPr lang="zh-CN" altLang="en-US" sz="2000" dirty="0">
                  <a:solidFill>
                    <a:schemeClr val="bg2"/>
                  </a:solidFill>
                </a:rPr>
                <a:t>不同编码之间互不兼容</a:t>
              </a:r>
            </a:p>
          </p:txBody>
        </p:sp>
      </p:grpSp>
    </p:spTree>
    <p:extLst>
      <p:ext uri="{BB962C8B-B14F-4D97-AF65-F5344CB8AC3E}">
        <p14:creationId xmlns:p14="http://schemas.microsoft.com/office/powerpoint/2010/main" val="909829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childTnLst>
                                </p:cTn>
                              </p:par>
                              <p:par>
                                <p:cTn id="8" presetID="10" presetClass="entr" presetSubtype="0" fill="hold" nodeType="withEffect">
                                  <p:stCondLst>
                                    <p:cond delay="50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10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63" presetClass="path" presetSubtype="0" decel="100000" fill="hold" nodeType="clickEffect">
                                  <p:stCondLst>
                                    <p:cond delay="0"/>
                                  </p:stCondLst>
                                  <p:childTnLst>
                                    <p:animMotion origin="layout" path="M 4.16667E-7 -4.07407E-6 L 0.15325 -4.07407E-6 " pathEditMode="relative" rAng="0" ptsTypes="AA">
                                      <p:cBhvr>
                                        <p:cTn id="14" dur="500" fill="hold"/>
                                        <p:tgtEl>
                                          <p:spTgt spid="20"/>
                                        </p:tgtEl>
                                        <p:attrNameLst>
                                          <p:attrName>ppt_x</p:attrName>
                                          <p:attrName>ppt_y</p:attrName>
                                        </p:attrNameLst>
                                      </p:cBhvr>
                                      <p:rCtr x="7656" y="0"/>
                                    </p:animMotion>
                                  </p:childTnLst>
                                </p:cTn>
                              </p:par>
                              <p:par>
                                <p:cTn id="15" presetID="63" presetClass="path" presetSubtype="0" decel="100000" fill="hold" nodeType="withEffect">
                                  <p:stCondLst>
                                    <p:cond delay="0"/>
                                  </p:stCondLst>
                                  <p:childTnLst>
                                    <p:animMotion origin="layout" path="M 1.25E-6 1.11111E-6 L 0.15325 1.11111E-6 " pathEditMode="relative" rAng="0" ptsTypes="AA">
                                      <p:cBhvr>
                                        <p:cTn id="16" dur="500" fill="hold"/>
                                        <p:tgtEl>
                                          <p:spTgt spid="23"/>
                                        </p:tgtEl>
                                        <p:attrNameLst>
                                          <p:attrName>ppt_x</p:attrName>
                                          <p:attrName>ppt_y</p:attrName>
                                        </p:attrNameLst>
                                      </p:cBhvr>
                                      <p:rCtr x="7656" y="0"/>
                                    </p:animMotion>
                                  </p:childTnLst>
                                </p:cTn>
                              </p:par>
                              <p:par>
                                <p:cTn id="17" presetID="16" presetClass="entr" presetSubtype="26" fill="hold" grpId="0" nodeType="withEffect">
                                  <p:stCondLst>
                                    <p:cond delay="250"/>
                                  </p:stCondLst>
                                  <p:childTnLst>
                                    <p:set>
                                      <p:cBhvr>
                                        <p:cTn id="18" dur="1" fill="hold">
                                          <p:stCondLst>
                                            <p:cond delay="0"/>
                                          </p:stCondLst>
                                        </p:cTn>
                                        <p:tgtEl>
                                          <p:spTgt spid="2"/>
                                        </p:tgtEl>
                                        <p:attrNameLst>
                                          <p:attrName>style.visibility</p:attrName>
                                        </p:attrNameLst>
                                      </p:cBhvr>
                                      <p:to>
                                        <p:strVal val="visible"/>
                                      </p:to>
                                    </p:set>
                                    <p:animEffect transition="in" filter="barn(inHorizontal)">
                                      <p:cBhvr>
                                        <p:cTn id="19" dur="500"/>
                                        <p:tgtEl>
                                          <p:spTgt spid="2"/>
                                        </p:tgtEl>
                                      </p:cBhvr>
                                    </p:animEffect>
                                  </p:childTnLst>
                                </p:cTn>
                              </p:par>
                              <p:par>
                                <p:cTn id="20" presetID="10" presetClass="entr" presetSubtype="0" fill="hold"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up)">
                                      <p:cBhvr>
                                        <p:cTn id="27" dur="500"/>
                                        <p:tgtEl>
                                          <p:spTgt spid="19"/>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anim calcmode="lin" valueType="num">
                                      <p:cBhvr>
                                        <p:cTn id="33" dur="500" fill="hold"/>
                                        <p:tgtEl>
                                          <p:spTgt spid="15"/>
                                        </p:tgtEl>
                                        <p:attrNameLst>
                                          <p:attrName>ppt_x</p:attrName>
                                        </p:attrNameLst>
                                      </p:cBhvr>
                                      <p:tavLst>
                                        <p:tav tm="0">
                                          <p:val>
                                            <p:strVal val="#ppt_x"/>
                                          </p:val>
                                        </p:tav>
                                        <p:tav tm="100000">
                                          <p:val>
                                            <p:strVal val="#ppt_x"/>
                                          </p:val>
                                        </p:tav>
                                      </p:tavLst>
                                    </p:anim>
                                    <p:anim calcmode="lin" valueType="num">
                                      <p:cBhvr>
                                        <p:cTn id="34"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5" grpId="0" animBg="1"/>
      <p:bldP spid="1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en-US" altLang="zh-CN" dirty="0"/>
              <a:t>Unicode </a:t>
            </a:r>
            <a:r>
              <a:rPr lang="zh-CN" altLang="en-US" dirty="0"/>
              <a:t>统一码</a:t>
            </a:r>
          </a:p>
        </p:txBody>
      </p:sp>
      <p:sp>
        <p:nvSpPr>
          <p:cNvPr id="15" name="文本框 14">
            <a:extLst>
              <a:ext uri="{FF2B5EF4-FFF2-40B4-BE49-F238E27FC236}">
                <a16:creationId xmlns:a16="http://schemas.microsoft.com/office/drawing/2014/main" id="{073F8508-0DE0-497B-9504-BAD1137F4481}"/>
              </a:ext>
            </a:extLst>
          </p:cNvPr>
          <p:cNvSpPr txBox="1"/>
          <p:nvPr/>
        </p:nvSpPr>
        <p:spPr>
          <a:xfrm>
            <a:off x="515938" y="1455075"/>
            <a:ext cx="2551112" cy="531620"/>
          </a:xfrm>
          <a:prstGeom prst="rect">
            <a:avLst/>
          </a:prstGeom>
          <a:noFill/>
        </p:spPr>
        <p:txBody>
          <a:bodyPr wrap="square" rtlCol="0">
            <a:spAutoFit/>
          </a:bodyPr>
          <a:lstStyle/>
          <a:p>
            <a:pPr algn="just">
              <a:lnSpc>
                <a:spcPct val="130000"/>
              </a:lnSpc>
            </a:pPr>
            <a:r>
              <a:rPr lang="en-US" altLang="zh-CN" sz="2400" dirty="0">
                <a:gradFill>
                  <a:gsLst>
                    <a:gs pos="100000">
                      <a:schemeClr val="accent4"/>
                    </a:gs>
                    <a:gs pos="23000">
                      <a:schemeClr val="accent1">
                        <a:alpha val="95000"/>
                      </a:schemeClr>
                    </a:gs>
                  </a:gsLst>
                  <a:lin ang="2700000" scaled="1"/>
                </a:gradFill>
                <a:latin typeface="+mj-lt"/>
                <a:ea typeface="+mj-ea"/>
              </a:rPr>
              <a:t>Unicode</a:t>
            </a:r>
            <a:r>
              <a:rPr lang="zh-CN" altLang="en-US" sz="2400" dirty="0">
                <a:gradFill>
                  <a:gsLst>
                    <a:gs pos="100000">
                      <a:schemeClr val="accent4"/>
                    </a:gs>
                    <a:gs pos="23000">
                      <a:schemeClr val="accent1">
                        <a:alpha val="95000"/>
                      </a:schemeClr>
                    </a:gs>
                  </a:gsLst>
                  <a:lin ang="2700000" scaled="1"/>
                </a:gradFill>
                <a:latin typeface="+mj-lt"/>
                <a:ea typeface="+mj-ea"/>
              </a:rPr>
              <a:t>（统一码）</a:t>
            </a:r>
          </a:p>
        </p:txBody>
      </p:sp>
      <p:cxnSp>
        <p:nvCxnSpPr>
          <p:cNvPr id="16" name="直接连接符 15">
            <a:extLst>
              <a:ext uri="{FF2B5EF4-FFF2-40B4-BE49-F238E27FC236}">
                <a16:creationId xmlns:a16="http://schemas.microsoft.com/office/drawing/2014/main" id="{5554B213-6C2A-46DC-BA14-DD8FA5B31B9C}"/>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6F374BF5-6684-4A27-AA76-61A99D4D49A0}"/>
              </a:ext>
            </a:extLst>
          </p:cNvPr>
          <p:cNvSpPr txBox="1"/>
          <p:nvPr/>
        </p:nvSpPr>
        <p:spPr>
          <a:xfrm>
            <a:off x="515935" y="2586839"/>
            <a:ext cx="6347398" cy="1658787"/>
          </a:xfrm>
          <a:prstGeom prst="rect">
            <a:avLst/>
          </a:prstGeom>
          <a:noFill/>
        </p:spPr>
        <p:txBody>
          <a:bodyPr wrap="square" rtlCol="0">
            <a:spAutoFit/>
          </a:bodyPr>
          <a:lstStyle/>
          <a:p>
            <a:pPr algn="just" fontAlgn="auto">
              <a:lnSpc>
                <a:spcPct val="130000"/>
              </a:lnSpc>
              <a:extLst>
                <a:ext uri="{35155182-B16C-46BC-9424-99874614C6A1}">
                  <wpsdc:indentchars xmlns:wpsdc="http://www.wps.cn/officeDocument/2017/drawingmlCustomData" xmlns="" val="200" checksum="282533468"/>
                </a:ext>
              </a:extLst>
            </a:pPr>
            <a:r>
              <a:rPr lang="zh-CN" altLang="en-US" sz="2000" dirty="0">
                <a:solidFill>
                  <a:schemeClr val="tx2"/>
                </a:solidFill>
              </a:rPr>
              <a:t>为了使国际间信息交流更加方便，国际组织制定了 </a:t>
            </a:r>
            <a:r>
              <a:rPr lang="en-US" altLang="zh-CN" sz="2000" dirty="0">
                <a:solidFill>
                  <a:schemeClr val="tx2"/>
                </a:solidFill>
              </a:rPr>
              <a:t>UNICODE </a:t>
            </a:r>
            <a:r>
              <a:rPr lang="zh-CN" altLang="en-US" sz="2000" dirty="0">
                <a:solidFill>
                  <a:schemeClr val="tx2"/>
                </a:solidFill>
              </a:rPr>
              <a:t>字符集，为各种语言中的每一个字符设定了统一并且唯一的数字编号，以满足跨语言、跨平台进行文本转换、处理的要求。</a:t>
            </a:r>
            <a:endParaRPr lang="en-US" altLang="zh-CN" sz="2000" dirty="0">
              <a:solidFill>
                <a:schemeClr val="tx2"/>
              </a:solidFill>
            </a:endParaRPr>
          </a:p>
        </p:txBody>
      </p:sp>
      <p:sp>
        <p:nvSpPr>
          <p:cNvPr id="22" name="文本框 21">
            <a:extLst>
              <a:ext uri="{FF2B5EF4-FFF2-40B4-BE49-F238E27FC236}">
                <a16:creationId xmlns:a16="http://schemas.microsoft.com/office/drawing/2014/main" id="{8A23801F-AEF7-4112-BA09-BFFCB485A3DB}"/>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介绍</a:t>
            </a:r>
          </a:p>
        </p:txBody>
      </p:sp>
      <p:sp>
        <p:nvSpPr>
          <p:cNvPr id="10" name="文本框 9">
            <a:extLst>
              <a:ext uri="{FF2B5EF4-FFF2-40B4-BE49-F238E27FC236}">
                <a16:creationId xmlns:a16="http://schemas.microsoft.com/office/drawing/2014/main" id="{11239520-BEDB-4F3D-A60D-E277C9989666}"/>
              </a:ext>
            </a:extLst>
          </p:cNvPr>
          <p:cNvSpPr txBox="1"/>
          <p:nvPr/>
        </p:nvSpPr>
        <p:spPr>
          <a:xfrm>
            <a:off x="515934" y="4316632"/>
            <a:ext cx="6347395" cy="1258678"/>
          </a:xfrm>
          <a:prstGeom prst="rect">
            <a:avLst/>
          </a:prstGeom>
          <a:noFill/>
        </p:spPr>
        <p:txBody>
          <a:bodyPr wrap="square">
            <a:spAutoFit/>
          </a:bodyPr>
          <a:lstStyle/>
          <a:p>
            <a:pPr fontAlgn="auto">
              <a:lnSpc>
                <a:spcPct val="130000"/>
              </a:lnSpc>
              <a:extLst>
                <a:ext uri="{35155182-B16C-46BC-9424-99874614C6A1}">
                  <wpsdc:indentchars xmlns="" xmlns:wpsdc="http://www.wps.cn/officeDocument/2017/drawingmlCustomData" xmlns:lc="http://schemas.openxmlformats.org/drawingml/2006/lockedCanvas" val="200" checksum="282533468"/>
                </a:ext>
              </a:extLst>
            </a:pPr>
            <a:r>
              <a:rPr lang="en-US" altLang="zh-CN" sz="2000" dirty="0">
                <a:solidFill>
                  <a:schemeClr val="tx2"/>
                </a:solidFill>
              </a:rPr>
              <a:t>Unicode</a:t>
            </a:r>
            <a:r>
              <a:rPr lang="zh-CN" altLang="en-US" sz="2000" dirty="0">
                <a:solidFill>
                  <a:schemeClr val="tx2"/>
                </a:solidFill>
              </a:rPr>
              <a:t>用数字</a:t>
            </a:r>
            <a:r>
              <a:rPr lang="en-US" altLang="zh-CN" sz="2000" dirty="0">
                <a:solidFill>
                  <a:schemeClr val="tx2"/>
                </a:solidFill>
              </a:rPr>
              <a:t>0-0x10FFFF</a:t>
            </a:r>
            <a:r>
              <a:rPr lang="zh-CN" altLang="en-US" sz="2000" dirty="0">
                <a:solidFill>
                  <a:schemeClr val="tx2"/>
                </a:solidFill>
              </a:rPr>
              <a:t>来映射这些字符，最多可以容纳</a:t>
            </a:r>
            <a:r>
              <a:rPr lang="en-US" altLang="zh-CN" sz="2000" dirty="0">
                <a:solidFill>
                  <a:schemeClr val="tx2"/>
                </a:solidFill>
              </a:rPr>
              <a:t>1114112</a:t>
            </a:r>
            <a:r>
              <a:rPr lang="zh-CN" altLang="en-US" sz="2000" dirty="0">
                <a:solidFill>
                  <a:schemeClr val="tx2"/>
                </a:solidFill>
              </a:rPr>
              <a:t>个字符。</a:t>
            </a:r>
            <a:r>
              <a:rPr lang="en-US" altLang="zh-CN" sz="2000" dirty="0">
                <a:solidFill>
                  <a:schemeClr val="tx2"/>
                </a:solidFill>
              </a:rPr>
              <a:t>UTF-8</a:t>
            </a:r>
            <a:r>
              <a:rPr lang="zh-CN" altLang="en-US" sz="2000" dirty="0">
                <a:solidFill>
                  <a:schemeClr val="tx2"/>
                </a:solidFill>
              </a:rPr>
              <a:t>、</a:t>
            </a:r>
            <a:r>
              <a:rPr lang="en-US" altLang="zh-CN" sz="2000" dirty="0">
                <a:solidFill>
                  <a:schemeClr val="tx2"/>
                </a:solidFill>
              </a:rPr>
              <a:t>UTF-16</a:t>
            </a:r>
            <a:r>
              <a:rPr lang="zh-CN" altLang="en-US" sz="2000" dirty="0">
                <a:solidFill>
                  <a:schemeClr val="tx2"/>
                </a:solidFill>
              </a:rPr>
              <a:t>、</a:t>
            </a:r>
            <a:r>
              <a:rPr lang="en-US" altLang="zh-CN" sz="2000" dirty="0">
                <a:solidFill>
                  <a:schemeClr val="tx2"/>
                </a:solidFill>
              </a:rPr>
              <a:t>UTF-32</a:t>
            </a:r>
            <a:r>
              <a:rPr lang="zh-CN" altLang="en-US" sz="2000" dirty="0">
                <a:solidFill>
                  <a:schemeClr val="tx2"/>
                </a:solidFill>
              </a:rPr>
              <a:t>都是将数字转换到程序数据的编码方案。</a:t>
            </a:r>
          </a:p>
        </p:txBody>
      </p:sp>
      <p:sp>
        <p:nvSpPr>
          <p:cNvPr id="20" name="文本框 19">
            <a:extLst>
              <a:ext uri="{FF2B5EF4-FFF2-40B4-BE49-F238E27FC236}">
                <a16:creationId xmlns:a16="http://schemas.microsoft.com/office/drawing/2014/main" id="{40270100-ABFB-461B-95CC-2184247178D0}"/>
              </a:ext>
            </a:extLst>
          </p:cNvPr>
          <p:cNvSpPr txBox="1"/>
          <p:nvPr/>
        </p:nvSpPr>
        <p:spPr>
          <a:xfrm>
            <a:off x="7093586" y="2657980"/>
            <a:ext cx="1471294" cy="338554"/>
          </a:xfrm>
          <a:prstGeom prst="rect">
            <a:avLst/>
          </a:prstGeom>
          <a:noFill/>
        </p:spPr>
        <p:txBody>
          <a:bodyPr wrap="square" rtlCol="0">
            <a:spAutoFit/>
          </a:bodyPr>
          <a:lstStyle/>
          <a:p>
            <a:pPr algn="just" fontAlgn="auto"/>
            <a:r>
              <a:rPr lang="en-US" altLang="zh-CN" sz="1600" dirty="0">
                <a:solidFill>
                  <a:schemeClr val="accent1"/>
                </a:solidFill>
              </a:rPr>
              <a:t>1990</a:t>
            </a:r>
            <a:r>
              <a:rPr lang="zh-CN" altLang="en-US" sz="1600" dirty="0">
                <a:solidFill>
                  <a:schemeClr val="accent1"/>
                </a:solidFill>
              </a:rPr>
              <a:t>年</a:t>
            </a:r>
          </a:p>
        </p:txBody>
      </p:sp>
      <p:sp>
        <p:nvSpPr>
          <p:cNvPr id="21" name="文本框 20">
            <a:extLst>
              <a:ext uri="{FF2B5EF4-FFF2-40B4-BE49-F238E27FC236}">
                <a16:creationId xmlns:a16="http://schemas.microsoft.com/office/drawing/2014/main" id="{EEC5C73B-4124-4AFF-A6BB-298F8F953044}"/>
              </a:ext>
            </a:extLst>
          </p:cNvPr>
          <p:cNvSpPr txBox="1"/>
          <p:nvPr/>
        </p:nvSpPr>
        <p:spPr>
          <a:xfrm>
            <a:off x="7093586" y="2115742"/>
            <a:ext cx="5954080" cy="400110"/>
          </a:xfrm>
          <a:prstGeom prst="rect">
            <a:avLst/>
          </a:prstGeom>
          <a:noFill/>
        </p:spPr>
        <p:txBody>
          <a:bodyPr wrap="square" rtlCol="0">
            <a:spAutoFit/>
          </a:bodyPr>
          <a:lstStyle/>
          <a:p>
            <a:pPr algn="just" fontAlgn="auto">
              <a:extLst>
                <a:ext uri="{35155182-B16C-46BC-9424-99874614C6A1}">
                  <wpsdc:indentchars xmlns="" xmlns:wpsdc="http://www.wps.cn/officeDocument/2017/drawingmlCustomData" val="200" checksum="282533468"/>
                </a:ext>
              </a:extLst>
            </a:pPr>
            <a:r>
              <a:rPr lang="zh-CN" altLang="en-US" sz="2000" dirty="0">
                <a:solidFill>
                  <a:schemeClr val="tx2"/>
                </a:solidFill>
                <a:latin typeface="+mj-ea"/>
                <a:ea typeface="+mj-ea"/>
              </a:rPr>
              <a:t>发展历程</a:t>
            </a:r>
          </a:p>
        </p:txBody>
      </p:sp>
      <p:sp>
        <p:nvSpPr>
          <p:cNvPr id="24" name="文本框 23">
            <a:extLst>
              <a:ext uri="{FF2B5EF4-FFF2-40B4-BE49-F238E27FC236}">
                <a16:creationId xmlns:a16="http://schemas.microsoft.com/office/drawing/2014/main" id="{807C3699-AB25-4413-B1C6-13E0ACD4172B}"/>
              </a:ext>
            </a:extLst>
          </p:cNvPr>
          <p:cNvSpPr txBox="1"/>
          <p:nvPr/>
        </p:nvSpPr>
        <p:spPr>
          <a:xfrm>
            <a:off x="9025380" y="2586839"/>
            <a:ext cx="4022283" cy="458459"/>
          </a:xfrm>
          <a:prstGeom prst="rect">
            <a:avLst/>
          </a:prstGeom>
          <a:noFill/>
        </p:spPr>
        <p:txBody>
          <a:bodyPr wrap="square" rtlCol="0">
            <a:spAutoFit/>
          </a:bodyPr>
          <a:lstStyle/>
          <a:p>
            <a:pPr algn="just" fontAlgn="auto">
              <a:lnSpc>
                <a:spcPct val="130000"/>
              </a:lnSpc>
            </a:pPr>
            <a:r>
              <a:rPr lang="zh-CN" altLang="en-US" sz="2000" dirty="0">
                <a:solidFill>
                  <a:schemeClr val="tx2"/>
                </a:solidFill>
              </a:rPr>
              <a:t>开始研发</a:t>
            </a:r>
          </a:p>
        </p:txBody>
      </p:sp>
      <p:cxnSp>
        <p:nvCxnSpPr>
          <p:cNvPr id="25" name="直接连接符 24">
            <a:extLst>
              <a:ext uri="{FF2B5EF4-FFF2-40B4-BE49-F238E27FC236}">
                <a16:creationId xmlns:a16="http://schemas.microsoft.com/office/drawing/2014/main" id="{6C70B3AF-39D9-491E-A730-7640C3F18AB7}"/>
              </a:ext>
            </a:extLst>
          </p:cNvPr>
          <p:cNvCxnSpPr>
            <a:cxnSpLocks/>
          </p:cNvCxnSpPr>
          <p:nvPr/>
        </p:nvCxnSpPr>
        <p:spPr>
          <a:xfrm>
            <a:off x="8795130" y="2553309"/>
            <a:ext cx="0" cy="2513991"/>
          </a:xfrm>
          <a:prstGeom prst="line">
            <a:avLst/>
          </a:prstGeom>
          <a:ln w="12700" cap="rnd">
            <a:gradFill>
              <a:gsLst>
                <a:gs pos="0">
                  <a:schemeClr val="accent1">
                    <a:alpha val="0"/>
                  </a:schemeClr>
                </a:gs>
                <a:gs pos="25000">
                  <a:schemeClr val="accent1"/>
                </a:gs>
                <a:gs pos="75000">
                  <a:schemeClr val="accent1"/>
                </a:gs>
                <a:gs pos="100000">
                  <a:schemeClr val="accent1">
                    <a:alpha val="0"/>
                  </a:schemeClr>
                </a:gs>
              </a:gsLst>
              <a:lin ang="5400000" scaled="1"/>
            </a:gradFill>
            <a:round/>
          </a:ln>
        </p:spPr>
        <p:style>
          <a:lnRef idx="1">
            <a:schemeClr val="accent1"/>
          </a:lnRef>
          <a:fillRef idx="0">
            <a:schemeClr val="accent1"/>
          </a:fillRef>
          <a:effectRef idx="0">
            <a:schemeClr val="accent1"/>
          </a:effectRef>
          <a:fontRef idx="minor">
            <a:schemeClr val="tx1"/>
          </a:fontRef>
        </p:style>
      </p:cxnSp>
      <p:grpSp>
        <p:nvGrpSpPr>
          <p:cNvPr id="26" name="组合 25">
            <a:extLst>
              <a:ext uri="{FF2B5EF4-FFF2-40B4-BE49-F238E27FC236}">
                <a16:creationId xmlns:a16="http://schemas.microsoft.com/office/drawing/2014/main" id="{20D301F2-9D13-4625-904C-F2108081953A}"/>
              </a:ext>
            </a:extLst>
          </p:cNvPr>
          <p:cNvGrpSpPr/>
          <p:nvPr/>
        </p:nvGrpSpPr>
        <p:grpSpPr>
          <a:xfrm>
            <a:off x="8687130" y="2719257"/>
            <a:ext cx="216000" cy="216000"/>
            <a:chOff x="7383780" y="2788358"/>
            <a:chExt cx="216000" cy="216000"/>
          </a:xfrm>
        </p:grpSpPr>
        <p:sp>
          <p:nvSpPr>
            <p:cNvPr id="27" name="椭圆 26">
              <a:extLst>
                <a:ext uri="{FF2B5EF4-FFF2-40B4-BE49-F238E27FC236}">
                  <a16:creationId xmlns:a16="http://schemas.microsoft.com/office/drawing/2014/main" id="{8B7D8AEB-6F84-45AE-B8EC-F803AE1414EB}"/>
                </a:ext>
              </a:extLst>
            </p:cNvPr>
            <p:cNvSpPr/>
            <p:nvPr/>
          </p:nvSpPr>
          <p:spPr>
            <a:xfrm>
              <a:off x="7383780" y="2788358"/>
              <a:ext cx="216000" cy="216000"/>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5C11075B-0585-4AD9-B183-F8A2A029D3BC}"/>
                </a:ext>
              </a:extLst>
            </p:cNvPr>
            <p:cNvSpPr/>
            <p:nvPr/>
          </p:nvSpPr>
          <p:spPr>
            <a:xfrm>
              <a:off x="7437780" y="2842358"/>
              <a:ext cx="108000" cy="108000"/>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a:extLst>
              <a:ext uri="{FF2B5EF4-FFF2-40B4-BE49-F238E27FC236}">
                <a16:creationId xmlns:a16="http://schemas.microsoft.com/office/drawing/2014/main" id="{12C7D9B1-CBDA-406F-886C-CE3171A04DF2}"/>
              </a:ext>
            </a:extLst>
          </p:cNvPr>
          <p:cNvSpPr txBox="1"/>
          <p:nvPr/>
        </p:nvSpPr>
        <p:spPr>
          <a:xfrm>
            <a:off x="7093586" y="3540535"/>
            <a:ext cx="1471294" cy="338554"/>
          </a:xfrm>
          <a:prstGeom prst="rect">
            <a:avLst/>
          </a:prstGeom>
          <a:noFill/>
        </p:spPr>
        <p:txBody>
          <a:bodyPr wrap="square" rtlCol="0">
            <a:spAutoFit/>
          </a:bodyPr>
          <a:lstStyle/>
          <a:p>
            <a:pPr algn="just" fontAlgn="auto"/>
            <a:r>
              <a:rPr lang="en-US" altLang="zh-CN" sz="1600" dirty="0">
                <a:solidFill>
                  <a:schemeClr val="accent1"/>
                </a:solidFill>
              </a:rPr>
              <a:t>1994</a:t>
            </a:r>
            <a:r>
              <a:rPr lang="zh-CN" altLang="en-US" sz="1600" dirty="0">
                <a:solidFill>
                  <a:schemeClr val="accent1"/>
                </a:solidFill>
              </a:rPr>
              <a:t>年</a:t>
            </a:r>
          </a:p>
        </p:txBody>
      </p:sp>
      <p:sp>
        <p:nvSpPr>
          <p:cNvPr id="30" name="文本框 29">
            <a:extLst>
              <a:ext uri="{FF2B5EF4-FFF2-40B4-BE49-F238E27FC236}">
                <a16:creationId xmlns:a16="http://schemas.microsoft.com/office/drawing/2014/main" id="{6E9DB13A-117B-4236-B9FC-627379E6CBBC}"/>
              </a:ext>
            </a:extLst>
          </p:cNvPr>
          <p:cNvSpPr txBox="1"/>
          <p:nvPr/>
        </p:nvSpPr>
        <p:spPr>
          <a:xfrm>
            <a:off x="9025380" y="3479453"/>
            <a:ext cx="4022283" cy="458459"/>
          </a:xfrm>
          <a:prstGeom prst="rect">
            <a:avLst/>
          </a:prstGeom>
          <a:noFill/>
        </p:spPr>
        <p:txBody>
          <a:bodyPr wrap="square" rtlCol="0">
            <a:spAutoFit/>
          </a:bodyPr>
          <a:lstStyle/>
          <a:p>
            <a:pPr algn="just" fontAlgn="auto">
              <a:lnSpc>
                <a:spcPct val="130000"/>
              </a:lnSpc>
            </a:pPr>
            <a:r>
              <a:rPr lang="zh-CN" altLang="en-US" sz="2000" dirty="0">
                <a:solidFill>
                  <a:schemeClr val="tx2"/>
                </a:solidFill>
              </a:rPr>
              <a:t>正式发布</a:t>
            </a:r>
            <a:r>
              <a:rPr lang="en-US" altLang="zh-CN" sz="2000" dirty="0">
                <a:solidFill>
                  <a:schemeClr val="tx2"/>
                </a:solidFill>
              </a:rPr>
              <a:t>1.0</a:t>
            </a:r>
            <a:r>
              <a:rPr lang="zh-CN" altLang="en-US" sz="2000" dirty="0">
                <a:solidFill>
                  <a:schemeClr val="tx2"/>
                </a:solidFill>
              </a:rPr>
              <a:t>版本</a:t>
            </a:r>
          </a:p>
        </p:txBody>
      </p:sp>
      <p:grpSp>
        <p:nvGrpSpPr>
          <p:cNvPr id="31" name="组合 30">
            <a:extLst>
              <a:ext uri="{FF2B5EF4-FFF2-40B4-BE49-F238E27FC236}">
                <a16:creationId xmlns:a16="http://schemas.microsoft.com/office/drawing/2014/main" id="{F24C5D86-9C07-4FE8-8DB7-7A035E62B039}"/>
              </a:ext>
            </a:extLst>
          </p:cNvPr>
          <p:cNvGrpSpPr/>
          <p:nvPr/>
        </p:nvGrpSpPr>
        <p:grpSpPr>
          <a:xfrm>
            <a:off x="8687130" y="3601812"/>
            <a:ext cx="216000" cy="216000"/>
            <a:chOff x="7383780" y="2788358"/>
            <a:chExt cx="216000" cy="216000"/>
          </a:xfrm>
        </p:grpSpPr>
        <p:sp>
          <p:nvSpPr>
            <p:cNvPr id="32" name="椭圆 31">
              <a:extLst>
                <a:ext uri="{FF2B5EF4-FFF2-40B4-BE49-F238E27FC236}">
                  <a16:creationId xmlns:a16="http://schemas.microsoft.com/office/drawing/2014/main" id="{AA0ACA76-E263-4067-B0A5-90CC50DFA529}"/>
                </a:ext>
              </a:extLst>
            </p:cNvPr>
            <p:cNvSpPr/>
            <p:nvPr/>
          </p:nvSpPr>
          <p:spPr>
            <a:xfrm>
              <a:off x="7383780" y="2788358"/>
              <a:ext cx="216000" cy="216000"/>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09F5985F-7623-4E8C-9BB4-610840DE6609}"/>
                </a:ext>
              </a:extLst>
            </p:cNvPr>
            <p:cNvSpPr/>
            <p:nvPr/>
          </p:nvSpPr>
          <p:spPr>
            <a:xfrm>
              <a:off x="7437780" y="2842358"/>
              <a:ext cx="108000" cy="108000"/>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4" name="文本框 33">
            <a:extLst>
              <a:ext uri="{FF2B5EF4-FFF2-40B4-BE49-F238E27FC236}">
                <a16:creationId xmlns:a16="http://schemas.microsoft.com/office/drawing/2014/main" id="{FEE870C8-62E3-4283-9B90-F681A3CA0E84}"/>
              </a:ext>
            </a:extLst>
          </p:cNvPr>
          <p:cNvSpPr txBox="1"/>
          <p:nvPr/>
        </p:nvSpPr>
        <p:spPr>
          <a:xfrm>
            <a:off x="9025380" y="4372067"/>
            <a:ext cx="4022283" cy="458459"/>
          </a:xfrm>
          <a:prstGeom prst="rect">
            <a:avLst/>
          </a:prstGeom>
          <a:noFill/>
        </p:spPr>
        <p:txBody>
          <a:bodyPr wrap="square" rtlCol="0">
            <a:spAutoFit/>
          </a:bodyPr>
          <a:lstStyle/>
          <a:p>
            <a:pPr algn="just" fontAlgn="auto">
              <a:lnSpc>
                <a:spcPct val="130000"/>
              </a:lnSpc>
            </a:pPr>
            <a:r>
              <a:rPr lang="zh-CN" altLang="en-US" sz="2000" dirty="0">
                <a:solidFill>
                  <a:schemeClr val="tx2"/>
                </a:solidFill>
              </a:rPr>
              <a:t>发布</a:t>
            </a:r>
            <a:r>
              <a:rPr lang="en-US" altLang="zh-CN" sz="2000" dirty="0">
                <a:solidFill>
                  <a:schemeClr val="tx2"/>
                </a:solidFill>
              </a:rPr>
              <a:t>14.0</a:t>
            </a:r>
            <a:r>
              <a:rPr lang="zh-CN" altLang="en-US" sz="2000" dirty="0">
                <a:solidFill>
                  <a:schemeClr val="tx2"/>
                </a:solidFill>
              </a:rPr>
              <a:t>版本</a:t>
            </a:r>
          </a:p>
        </p:txBody>
      </p:sp>
      <p:sp>
        <p:nvSpPr>
          <p:cNvPr id="35" name="文本框 34">
            <a:extLst>
              <a:ext uri="{FF2B5EF4-FFF2-40B4-BE49-F238E27FC236}">
                <a16:creationId xmlns:a16="http://schemas.microsoft.com/office/drawing/2014/main" id="{781BFB8B-DC8B-4BF8-9FCC-6A737D11EF1D}"/>
              </a:ext>
            </a:extLst>
          </p:cNvPr>
          <p:cNvSpPr txBox="1"/>
          <p:nvPr/>
        </p:nvSpPr>
        <p:spPr>
          <a:xfrm>
            <a:off x="7093586" y="4447532"/>
            <a:ext cx="1471294" cy="338554"/>
          </a:xfrm>
          <a:prstGeom prst="rect">
            <a:avLst/>
          </a:prstGeom>
          <a:noFill/>
        </p:spPr>
        <p:txBody>
          <a:bodyPr wrap="square" rtlCol="0">
            <a:spAutoFit/>
          </a:bodyPr>
          <a:lstStyle/>
          <a:p>
            <a:pPr algn="just" fontAlgn="auto"/>
            <a:r>
              <a:rPr lang="en-US" altLang="zh-CN" sz="1600" dirty="0">
                <a:solidFill>
                  <a:schemeClr val="accent1"/>
                </a:solidFill>
              </a:rPr>
              <a:t>2021</a:t>
            </a:r>
            <a:r>
              <a:rPr lang="zh-CN" altLang="en-US" sz="1600" dirty="0">
                <a:solidFill>
                  <a:schemeClr val="accent1"/>
                </a:solidFill>
              </a:rPr>
              <a:t>年</a:t>
            </a:r>
            <a:r>
              <a:rPr lang="en-US" altLang="zh-CN" sz="1600" dirty="0">
                <a:solidFill>
                  <a:schemeClr val="accent1"/>
                </a:solidFill>
              </a:rPr>
              <a:t>9</a:t>
            </a:r>
            <a:r>
              <a:rPr lang="zh-CN" altLang="en-US" sz="1600" dirty="0">
                <a:solidFill>
                  <a:schemeClr val="accent1"/>
                </a:solidFill>
              </a:rPr>
              <a:t>月</a:t>
            </a:r>
          </a:p>
        </p:txBody>
      </p:sp>
      <p:grpSp>
        <p:nvGrpSpPr>
          <p:cNvPr id="37" name="组合 36">
            <a:extLst>
              <a:ext uri="{FF2B5EF4-FFF2-40B4-BE49-F238E27FC236}">
                <a16:creationId xmlns:a16="http://schemas.microsoft.com/office/drawing/2014/main" id="{DD4C0EA1-9475-41F8-9ADB-F62B401B6127}"/>
              </a:ext>
            </a:extLst>
          </p:cNvPr>
          <p:cNvGrpSpPr/>
          <p:nvPr/>
        </p:nvGrpSpPr>
        <p:grpSpPr>
          <a:xfrm>
            <a:off x="8687130" y="4508283"/>
            <a:ext cx="216000" cy="216000"/>
            <a:chOff x="7383780" y="2788358"/>
            <a:chExt cx="216000" cy="216000"/>
          </a:xfrm>
        </p:grpSpPr>
        <p:sp>
          <p:nvSpPr>
            <p:cNvPr id="38" name="椭圆 37">
              <a:extLst>
                <a:ext uri="{FF2B5EF4-FFF2-40B4-BE49-F238E27FC236}">
                  <a16:creationId xmlns:a16="http://schemas.microsoft.com/office/drawing/2014/main" id="{E2F990A3-6393-4B9E-B6E0-65AA873030BC}"/>
                </a:ext>
              </a:extLst>
            </p:cNvPr>
            <p:cNvSpPr/>
            <p:nvPr/>
          </p:nvSpPr>
          <p:spPr>
            <a:xfrm>
              <a:off x="7383780" y="2788358"/>
              <a:ext cx="216000" cy="216000"/>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61074BDD-4124-4CA2-B8EF-9476F42CC553}"/>
                </a:ext>
              </a:extLst>
            </p:cNvPr>
            <p:cNvSpPr/>
            <p:nvPr/>
          </p:nvSpPr>
          <p:spPr>
            <a:xfrm>
              <a:off x="7437780" y="2842358"/>
              <a:ext cx="108000" cy="108000"/>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074" name="Picture 2">
            <a:extLst>
              <a:ext uri="{FF2B5EF4-FFF2-40B4-BE49-F238E27FC236}">
                <a16:creationId xmlns:a16="http://schemas.microsoft.com/office/drawing/2014/main" id="{75C49E53-6B88-421B-B045-F1CE3D22A2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99795" y="5067300"/>
            <a:ext cx="1206974" cy="144836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2891725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par>
                                <p:cTn id="22" presetID="10" presetClass="entr" presetSubtype="0" fill="hold"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nodeType="with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500"/>
                                        <p:tgtEl>
                                          <p:spTgt spid="30"/>
                                        </p:tgtEl>
                                      </p:cBhvr>
                                    </p:animEffect>
                                  </p:childTnLst>
                                </p:cTn>
                              </p:par>
                              <p:par>
                                <p:cTn id="34" presetID="10" presetClass="entr" presetSubtype="0" fill="hold"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fade">
                                      <p:cBhvr>
                                        <p:cTn id="36" dur="500"/>
                                        <p:tgtEl>
                                          <p:spTgt spid="3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500"/>
                                        <p:tgtEl>
                                          <p:spTgt spid="35"/>
                                        </p:tgtEl>
                                      </p:cBhvr>
                                    </p:animEffect>
                                  </p:childTnLst>
                                </p:cTn>
                              </p:par>
                              <p:par>
                                <p:cTn id="43" presetID="10" presetClass="entr" presetSubtype="0" fill="hold" nodeType="with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500"/>
                                        <p:tgtEl>
                                          <p:spTgt spid="37"/>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074"/>
                                        </p:tgtEl>
                                        <p:attrNameLst>
                                          <p:attrName>style.visibility</p:attrName>
                                        </p:attrNameLst>
                                      </p:cBhvr>
                                      <p:to>
                                        <p:strVal val="visible"/>
                                      </p:to>
                                    </p:set>
                                    <p:animEffect transition="in" filter="fade">
                                      <p:cBhvr>
                                        <p:cTn id="50"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0" grpId="0"/>
      <p:bldP spid="20" grpId="0"/>
      <p:bldP spid="21" grpId="0"/>
      <p:bldP spid="24" grpId="0"/>
      <p:bldP spid="29" grpId="0"/>
      <p:bldP spid="30" grpId="0"/>
      <p:bldP spid="34" grpId="0"/>
      <p:bldP spid="3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a:xfrm>
            <a:off x="531162" y="2999597"/>
            <a:ext cx="4142438" cy="1648603"/>
          </a:xfrm>
        </p:spPr>
        <p:txBody>
          <a:bodyPr/>
          <a:lstStyle/>
          <a:p>
            <a:pPr>
              <a:spcBef>
                <a:spcPts val="0"/>
              </a:spcBef>
            </a:pPr>
            <a:r>
              <a:rPr lang="zh-CN" altLang="en-US" dirty="0"/>
              <a:t>如有错漏之处，敬请指正</a:t>
            </a:r>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zh-CN" altLang="en-US" dirty="0"/>
              <a:t>谢谢</a:t>
            </a:r>
          </a:p>
        </p:txBody>
      </p:sp>
    </p:spTree>
    <p:extLst>
      <p:ext uri="{BB962C8B-B14F-4D97-AF65-F5344CB8AC3E}">
        <p14:creationId xmlns:p14="http://schemas.microsoft.com/office/powerpoint/2010/main" val="3527779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研讨主题</a:t>
            </a:r>
          </a:p>
        </p:txBody>
      </p:sp>
      <p:sp>
        <p:nvSpPr>
          <p:cNvPr id="35" name="文本框 34"/>
          <p:cNvSpPr txBox="1"/>
          <p:nvPr/>
        </p:nvSpPr>
        <p:spPr>
          <a:xfrm>
            <a:off x="515938" y="2188339"/>
            <a:ext cx="10980000" cy="1240661"/>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wpsdc="http://www.wps.cn/officeDocument/2017/drawingmlCustomData" xmlns="" val="200" checksum="282533468"/>
                </a:ext>
              </a:extLst>
            </a:lvl1pPr>
          </a:lstStyle>
          <a:p>
            <a:r>
              <a:rPr lang="zh-CN" altLang="en-US" sz="2800" b="0" i="0" dirty="0">
                <a:solidFill>
                  <a:srgbClr val="333333"/>
                </a:solidFill>
                <a:effectLst/>
                <a:latin typeface="微软雅黑" panose="020B0503020204020204" pitchFamily="34" charset="-122"/>
                <a:ea typeface="微软雅黑" panose="020B0503020204020204" pitchFamily="34" charset="-122"/>
              </a:rPr>
              <a:t>▷ </a:t>
            </a:r>
            <a:r>
              <a:rPr lang="zh-CN" altLang="en-US" sz="3000" dirty="0"/>
              <a:t>西方拼音文字采用</a:t>
            </a:r>
            <a:r>
              <a:rPr lang="en-US" altLang="zh-CN" sz="3000" dirty="0"/>
              <a:t>ASCII</a:t>
            </a:r>
            <a:r>
              <a:rPr lang="zh-CN" altLang="en-US" sz="3000" dirty="0"/>
              <a:t>码之外，还有没其他字符表示方法</a:t>
            </a:r>
            <a:endParaRPr lang="en-US" altLang="zh-CN" sz="3000" dirty="0"/>
          </a:p>
          <a:p>
            <a:r>
              <a:rPr lang="zh-CN" altLang="en-US" sz="2800" b="0" i="0" dirty="0">
                <a:solidFill>
                  <a:srgbClr val="333333"/>
                </a:solidFill>
                <a:effectLst/>
                <a:latin typeface="微软雅黑" panose="020B0503020204020204" pitchFamily="34" charset="-122"/>
                <a:ea typeface="微软雅黑" panose="020B0503020204020204" pitchFamily="34" charset="-122"/>
              </a:rPr>
              <a:t>▷ </a:t>
            </a:r>
            <a:r>
              <a:rPr lang="zh-CN" altLang="en-US" sz="3000" dirty="0"/>
              <a:t>汉字等亚洲文字为什么要用两个字节表示</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8" y="1385739"/>
            <a:ext cx="3681662"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题目</a:t>
            </a:r>
            <a:endParaRPr lang="zh-CN" altLang="en-US" sz="2400" dirty="0">
              <a:gradFill>
                <a:gsLst>
                  <a:gs pos="100000">
                    <a:schemeClr val="accent4"/>
                  </a:gs>
                  <a:gs pos="23000">
                    <a:schemeClr val="accent1">
                      <a:alpha val="95000"/>
                    </a:schemeClr>
                  </a:gs>
                </a:gsLst>
                <a:lin ang="2700000" scaled="1"/>
              </a:gradFill>
              <a:latin typeface="+mj-lt"/>
              <a:ea typeface="+mj-ea"/>
            </a:endParaRP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a:xfrm>
            <a:off x="531162" y="2999597"/>
            <a:ext cx="3568890" cy="1648603"/>
          </a:xfrm>
        </p:spPr>
        <p:txBody>
          <a:bodyPr/>
          <a:lstStyle/>
          <a:p>
            <a:pPr>
              <a:spcBef>
                <a:spcPts val="0"/>
              </a:spcBef>
            </a:pPr>
            <a:r>
              <a:rPr lang="zh-CN" altLang="en-US" dirty="0"/>
              <a:t>字符、字符集与字符编码</a:t>
            </a:r>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en-US" altLang="zh-CN" dirty="0"/>
              <a:t>02</a:t>
            </a:r>
            <a:endParaRPr lang="zh-CN" altLang="en-US" dirty="0"/>
          </a:p>
        </p:txBody>
      </p:sp>
    </p:spTree>
    <p:extLst>
      <p:ext uri="{BB962C8B-B14F-4D97-AF65-F5344CB8AC3E}">
        <p14:creationId xmlns:p14="http://schemas.microsoft.com/office/powerpoint/2010/main" val="339608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字符、字符集与字符编码</a:t>
            </a:r>
          </a:p>
        </p:txBody>
      </p:sp>
      <p:sp>
        <p:nvSpPr>
          <p:cNvPr id="35" name="文本框 34"/>
          <p:cNvSpPr txBox="1"/>
          <p:nvPr/>
        </p:nvSpPr>
        <p:spPr>
          <a:xfrm>
            <a:off x="515935" y="2586839"/>
            <a:ext cx="5294929" cy="1258678"/>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wpsdc="http://www.wps.cn/officeDocument/2017/drawingmlCustomData" xmlns="" val="200" checksum="282533468"/>
                </a:ext>
              </a:extLst>
            </a:lvl1pPr>
          </a:lstStyle>
          <a:p>
            <a:r>
              <a:rPr lang="zh-CN" altLang="en-US" dirty="0"/>
              <a:t>在计算机和电信技术中，字符是一个信息单位。字符是各种文字和符号的总称，包括</a:t>
            </a:r>
            <a:r>
              <a:rPr lang="zh-CN" altLang="en-US" b="1" dirty="0">
                <a:effectLst>
                  <a:outerShdw blurRad="38100" dist="38100" dir="2700000" algn="tl">
                    <a:srgbClr val="000000">
                      <a:alpha val="43137"/>
                    </a:srgbClr>
                  </a:outerShdw>
                </a:effectLst>
              </a:rPr>
              <a:t>各国家文字、标点符号、图形符号、数字等</a:t>
            </a:r>
            <a:r>
              <a:rPr lang="zh-CN" altLang="en-US" dirty="0"/>
              <a:t>。</a:t>
            </a:r>
            <a:endParaRPr lang="en-US" altLang="zh-CN" dirty="0"/>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6" y="1390549"/>
            <a:ext cx="3681662"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字符（</a:t>
            </a:r>
            <a:r>
              <a:rPr lang="en-US" altLang="zh-CN" sz="2800" dirty="0">
                <a:gradFill>
                  <a:gsLst>
                    <a:gs pos="100000">
                      <a:schemeClr val="accent4"/>
                    </a:gs>
                    <a:gs pos="23000">
                      <a:schemeClr val="accent1">
                        <a:alpha val="95000"/>
                      </a:schemeClr>
                    </a:gs>
                  </a:gsLst>
                  <a:lin ang="2700000" scaled="1"/>
                </a:gradFill>
                <a:latin typeface="+mj-lt"/>
                <a:ea typeface="+mj-ea"/>
              </a:rPr>
              <a:t>Character</a:t>
            </a:r>
            <a:r>
              <a:rPr lang="zh-CN" altLang="en-US" sz="2800" dirty="0">
                <a:gradFill>
                  <a:gsLst>
                    <a:gs pos="100000">
                      <a:schemeClr val="accent4"/>
                    </a:gs>
                    <a:gs pos="23000">
                      <a:schemeClr val="accent1">
                        <a:alpha val="95000"/>
                      </a:schemeClr>
                    </a:gs>
                  </a:gsLst>
                  <a:lin ang="2700000" scaled="1"/>
                </a:gradFill>
                <a:latin typeface="+mj-lt"/>
                <a:ea typeface="+mj-ea"/>
              </a:rPr>
              <a:t>）</a:t>
            </a: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554E4C8A-B4D3-4B8B-8715-6BD2BC1CB7D0}"/>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概念</a:t>
            </a:r>
          </a:p>
        </p:txBody>
      </p:sp>
      <p:sp>
        <p:nvSpPr>
          <p:cNvPr id="33" name="文本框 32">
            <a:extLst>
              <a:ext uri="{FF2B5EF4-FFF2-40B4-BE49-F238E27FC236}">
                <a16:creationId xmlns:a16="http://schemas.microsoft.com/office/drawing/2014/main" id="{220EEBDD-D011-4B5D-95E9-4F4115BC68EA}"/>
              </a:ext>
            </a:extLst>
          </p:cNvPr>
          <p:cNvSpPr txBox="1"/>
          <p:nvPr/>
        </p:nvSpPr>
        <p:spPr>
          <a:xfrm>
            <a:off x="515936" y="4208773"/>
            <a:ext cx="5294928" cy="1258678"/>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wpsdc="http://www.wps.cn/officeDocument/2017/drawingmlCustomData" xmlns="" val="200" checksum="282533468"/>
                </a:ext>
              </a:extLst>
            </a:lvl1pPr>
          </a:lstStyle>
          <a:p>
            <a:r>
              <a:rPr lang="zh-CN" altLang="en-US" dirty="0"/>
              <a:t>另外有所谓</a:t>
            </a:r>
            <a:r>
              <a:rPr lang="zh-CN" altLang="en-US" b="1" dirty="0">
                <a:effectLst>
                  <a:outerShdw blurRad="38100" dist="38100" dir="2700000" algn="tl">
                    <a:srgbClr val="000000">
                      <a:alpha val="43137"/>
                    </a:srgbClr>
                  </a:outerShdw>
                </a:effectLst>
              </a:rPr>
              <a:t>控制字符</a:t>
            </a:r>
            <a:r>
              <a:rPr lang="zh-CN" altLang="en-US" dirty="0"/>
              <a:t>（</a:t>
            </a:r>
            <a:r>
              <a:rPr lang="en-US" altLang="zh-CN" dirty="0"/>
              <a:t>Control Character</a:t>
            </a:r>
            <a:r>
              <a:rPr lang="zh-CN" altLang="en-US" dirty="0"/>
              <a:t>）的概念，它是指：出现于特定的信息文本中，表示某一控制功能的字符。</a:t>
            </a:r>
            <a:endParaRPr lang="en-US" altLang="zh-CN" dirty="0"/>
          </a:p>
        </p:txBody>
      </p:sp>
      <p:sp>
        <p:nvSpPr>
          <p:cNvPr id="43" name="文本框 42">
            <a:extLst>
              <a:ext uri="{FF2B5EF4-FFF2-40B4-BE49-F238E27FC236}">
                <a16:creationId xmlns:a16="http://schemas.microsoft.com/office/drawing/2014/main" id="{F61EC17B-B091-4FC6-BAA4-BB2918104781}"/>
              </a:ext>
            </a:extLst>
          </p:cNvPr>
          <p:cNvSpPr txBox="1"/>
          <p:nvPr/>
        </p:nvSpPr>
        <p:spPr>
          <a:xfrm>
            <a:off x="7134962" y="2514014"/>
            <a:ext cx="1121134" cy="1694759"/>
          </a:xfrm>
          <a:prstGeom prst="rect">
            <a:avLst/>
          </a:prstGeom>
          <a:noFill/>
        </p:spPr>
        <p:txBody>
          <a:bodyPr wrap="square" rtlCol="0">
            <a:spAutoFit/>
          </a:bodyPr>
          <a:lstStyle/>
          <a:p>
            <a:pPr algn="just">
              <a:lnSpc>
                <a:spcPct val="130000"/>
              </a:lnSpc>
            </a:pPr>
            <a:r>
              <a:rPr lang="en-US" altLang="zh-CN" sz="8800" dirty="0">
                <a:gradFill>
                  <a:gsLst>
                    <a:gs pos="100000">
                      <a:schemeClr val="accent4"/>
                    </a:gs>
                    <a:gs pos="23000">
                      <a:schemeClr val="accent1">
                        <a:alpha val="95000"/>
                      </a:schemeClr>
                    </a:gs>
                  </a:gsLst>
                  <a:lin ang="2700000" scaled="1"/>
                </a:gradFill>
                <a:latin typeface="+mj-lt"/>
                <a:ea typeface="+mj-ea"/>
              </a:rPr>
              <a:t>A</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44" name="文本框 43">
            <a:extLst>
              <a:ext uri="{FF2B5EF4-FFF2-40B4-BE49-F238E27FC236}">
                <a16:creationId xmlns:a16="http://schemas.microsoft.com/office/drawing/2014/main" id="{DE4D5113-D5EC-4034-A065-EE02514926D4}"/>
              </a:ext>
            </a:extLst>
          </p:cNvPr>
          <p:cNvSpPr txBox="1"/>
          <p:nvPr/>
        </p:nvSpPr>
        <p:spPr>
          <a:xfrm>
            <a:off x="9834467" y="2970966"/>
            <a:ext cx="1121134" cy="1694759"/>
          </a:xfrm>
          <a:prstGeom prst="rect">
            <a:avLst/>
          </a:prstGeom>
          <a:noFill/>
        </p:spPr>
        <p:txBody>
          <a:bodyPr wrap="square" rtlCol="0">
            <a:spAutoFit/>
          </a:bodyPr>
          <a:lstStyle/>
          <a:p>
            <a:pPr algn="just">
              <a:lnSpc>
                <a:spcPct val="130000"/>
              </a:lnSpc>
            </a:pPr>
            <a:r>
              <a:rPr lang="en-US" altLang="zh-CN" sz="8800" dirty="0">
                <a:gradFill>
                  <a:gsLst>
                    <a:gs pos="100000">
                      <a:schemeClr val="accent4"/>
                    </a:gs>
                    <a:gs pos="23000">
                      <a:schemeClr val="accent1">
                        <a:alpha val="95000"/>
                      </a:schemeClr>
                    </a:gs>
                  </a:gsLst>
                  <a:lin ang="2700000" scaled="1"/>
                </a:gradFill>
                <a:latin typeface="+mj-lt"/>
                <a:ea typeface="+mj-ea"/>
              </a:rPr>
              <a:t>&amp;</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45" name="文本框 44">
            <a:extLst>
              <a:ext uri="{FF2B5EF4-FFF2-40B4-BE49-F238E27FC236}">
                <a16:creationId xmlns:a16="http://schemas.microsoft.com/office/drawing/2014/main" id="{4CBB7E51-9AE7-4030-B300-12FECD1BE82E}"/>
              </a:ext>
            </a:extLst>
          </p:cNvPr>
          <p:cNvSpPr txBox="1"/>
          <p:nvPr/>
        </p:nvSpPr>
        <p:spPr>
          <a:xfrm>
            <a:off x="7535198" y="3931545"/>
            <a:ext cx="1121134" cy="1694759"/>
          </a:xfrm>
          <a:prstGeom prst="rect">
            <a:avLst/>
          </a:prstGeom>
          <a:noFill/>
        </p:spPr>
        <p:txBody>
          <a:bodyPr wrap="square" rtlCol="0">
            <a:spAutoFit/>
          </a:bodyPr>
          <a:lstStyle/>
          <a:p>
            <a:pPr algn="just">
              <a:lnSpc>
                <a:spcPct val="130000"/>
              </a:lnSpc>
            </a:pPr>
            <a:r>
              <a:rPr lang="en-US" altLang="zh-CN" sz="8800" dirty="0">
                <a:gradFill>
                  <a:gsLst>
                    <a:gs pos="100000">
                      <a:schemeClr val="accent4"/>
                    </a:gs>
                    <a:gs pos="23000">
                      <a:schemeClr val="accent1">
                        <a:alpha val="95000"/>
                      </a:schemeClr>
                    </a:gs>
                  </a:gsLst>
                  <a:lin ang="2700000" scaled="1"/>
                </a:gradFill>
                <a:latin typeface="+mj-lt"/>
                <a:ea typeface="+mj-ea"/>
              </a:rPr>
              <a:t>0</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46" name="文本框 45">
            <a:extLst>
              <a:ext uri="{FF2B5EF4-FFF2-40B4-BE49-F238E27FC236}">
                <a16:creationId xmlns:a16="http://schemas.microsoft.com/office/drawing/2014/main" id="{554138A8-B609-4922-A79D-62C56EA6D28B}"/>
              </a:ext>
            </a:extLst>
          </p:cNvPr>
          <p:cNvSpPr txBox="1"/>
          <p:nvPr/>
        </p:nvSpPr>
        <p:spPr>
          <a:xfrm>
            <a:off x="8209048" y="4838112"/>
            <a:ext cx="1121134" cy="1694759"/>
          </a:xfrm>
          <a:prstGeom prst="rect">
            <a:avLst/>
          </a:prstGeom>
          <a:noFill/>
        </p:spPr>
        <p:txBody>
          <a:bodyPr wrap="square" rtlCol="0">
            <a:spAutoFit/>
          </a:bodyPr>
          <a:lstStyle/>
          <a:p>
            <a:pPr algn="just">
              <a:lnSpc>
                <a:spcPct val="130000"/>
              </a:lnSpc>
            </a:pPr>
            <a:r>
              <a:rPr lang="en-US" altLang="zh-CN" sz="8800" dirty="0">
                <a:gradFill>
                  <a:gsLst>
                    <a:gs pos="100000">
                      <a:schemeClr val="accent4"/>
                    </a:gs>
                    <a:gs pos="23000">
                      <a:schemeClr val="accent1">
                        <a:alpha val="95000"/>
                      </a:schemeClr>
                    </a:gs>
                  </a:gsLst>
                  <a:lin ang="2700000" scaled="1"/>
                </a:gradFill>
                <a:latin typeface="+mj-lt"/>
                <a:ea typeface="+mj-ea"/>
              </a:rPr>
              <a:t>1</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47" name="文本框 46">
            <a:extLst>
              <a:ext uri="{FF2B5EF4-FFF2-40B4-BE49-F238E27FC236}">
                <a16:creationId xmlns:a16="http://schemas.microsoft.com/office/drawing/2014/main" id="{878A14BD-7135-4B70-A6A7-CAD7C45D28FB}"/>
              </a:ext>
            </a:extLst>
          </p:cNvPr>
          <p:cNvSpPr txBox="1"/>
          <p:nvPr/>
        </p:nvSpPr>
        <p:spPr>
          <a:xfrm>
            <a:off x="8405013" y="3368603"/>
            <a:ext cx="1121134" cy="1410322"/>
          </a:xfrm>
          <a:prstGeom prst="rect">
            <a:avLst/>
          </a:prstGeom>
          <a:noFill/>
        </p:spPr>
        <p:txBody>
          <a:bodyPr wrap="square" rtlCol="0">
            <a:spAutoFit/>
          </a:bodyPr>
          <a:lstStyle/>
          <a:p>
            <a:pPr algn="just">
              <a:lnSpc>
                <a:spcPct val="130000"/>
              </a:lnSpc>
            </a:pPr>
            <a:r>
              <a:rPr lang="zh-CN" altLang="en-US" sz="7200" dirty="0">
                <a:gradFill>
                  <a:gsLst>
                    <a:gs pos="100000">
                      <a:schemeClr val="accent4"/>
                    </a:gs>
                    <a:gs pos="23000">
                      <a:schemeClr val="accent1">
                        <a:alpha val="95000"/>
                      </a:schemeClr>
                    </a:gs>
                  </a:gsLst>
                  <a:lin ang="2700000" scaled="1"/>
                </a:gradFill>
                <a:latin typeface="+mj-lt"/>
                <a:ea typeface="+mj-ea"/>
              </a:rPr>
              <a:t>你</a:t>
            </a:r>
          </a:p>
        </p:txBody>
      </p:sp>
      <p:sp>
        <p:nvSpPr>
          <p:cNvPr id="48" name="文本框 47">
            <a:extLst>
              <a:ext uri="{FF2B5EF4-FFF2-40B4-BE49-F238E27FC236}">
                <a16:creationId xmlns:a16="http://schemas.microsoft.com/office/drawing/2014/main" id="{8BF7D447-8C2E-4A4C-879C-64353B5BB878}"/>
              </a:ext>
            </a:extLst>
          </p:cNvPr>
          <p:cNvSpPr txBox="1"/>
          <p:nvPr/>
        </p:nvSpPr>
        <p:spPr>
          <a:xfrm>
            <a:off x="10077869" y="4753970"/>
            <a:ext cx="1121134" cy="1410322"/>
          </a:xfrm>
          <a:prstGeom prst="rect">
            <a:avLst/>
          </a:prstGeom>
          <a:noFill/>
        </p:spPr>
        <p:txBody>
          <a:bodyPr wrap="square" rtlCol="0">
            <a:spAutoFit/>
          </a:bodyPr>
          <a:lstStyle/>
          <a:p>
            <a:pPr algn="just">
              <a:lnSpc>
                <a:spcPct val="130000"/>
              </a:lnSpc>
            </a:pPr>
            <a:r>
              <a:rPr lang="zh-CN" altLang="en-US" sz="7200" dirty="0">
                <a:gradFill>
                  <a:gsLst>
                    <a:gs pos="100000">
                      <a:schemeClr val="accent4"/>
                    </a:gs>
                    <a:gs pos="23000">
                      <a:schemeClr val="accent1">
                        <a:alpha val="95000"/>
                      </a:schemeClr>
                    </a:gs>
                  </a:gsLst>
                  <a:lin ang="2700000" scaled="1"/>
                </a:gradFill>
                <a:latin typeface="+mj-lt"/>
                <a:ea typeface="+mj-ea"/>
              </a:rPr>
              <a:t>我</a:t>
            </a:r>
          </a:p>
        </p:txBody>
      </p:sp>
      <p:sp>
        <p:nvSpPr>
          <p:cNvPr id="49" name="文本框 48">
            <a:extLst>
              <a:ext uri="{FF2B5EF4-FFF2-40B4-BE49-F238E27FC236}">
                <a16:creationId xmlns:a16="http://schemas.microsoft.com/office/drawing/2014/main" id="{97CE0940-95BB-45F9-A8E4-E4B785B5F974}"/>
              </a:ext>
            </a:extLst>
          </p:cNvPr>
          <p:cNvSpPr txBox="1"/>
          <p:nvPr/>
        </p:nvSpPr>
        <p:spPr>
          <a:xfrm>
            <a:off x="8564416" y="1666634"/>
            <a:ext cx="1121134" cy="1694759"/>
          </a:xfrm>
          <a:prstGeom prst="rect">
            <a:avLst/>
          </a:prstGeom>
          <a:noFill/>
        </p:spPr>
        <p:txBody>
          <a:bodyPr wrap="square" rtlCol="0">
            <a:spAutoFit/>
          </a:bodyPr>
          <a:lstStyle/>
          <a:p>
            <a:pPr algn="just">
              <a:lnSpc>
                <a:spcPct val="130000"/>
              </a:lnSpc>
            </a:pPr>
            <a:r>
              <a:rPr lang="az-Cyrl-AZ" altLang="zh-CN" sz="8800" dirty="0">
                <a:gradFill>
                  <a:gsLst>
                    <a:gs pos="100000">
                      <a:schemeClr val="accent4"/>
                    </a:gs>
                    <a:gs pos="23000">
                      <a:schemeClr val="accent1">
                        <a:alpha val="95000"/>
                      </a:schemeClr>
                    </a:gs>
                  </a:gsLst>
                  <a:lin ang="2700000" scaled="1"/>
                </a:gradFill>
                <a:latin typeface="+mj-lt"/>
                <a:ea typeface="+mj-ea"/>
              </a:rPr>
              <a:t>я</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50" name="文本框 49">
            <a:extLst>
              <a:ext uri="{FF2B5EF4-FFF2-40B4-BE49-F238E27FC236}">
                <a16:creationId xmlns:a16="http://schemas.microsoft.com/office/drawing/2014/main" id="{CF42CBDF-A296-43C8-BA08-058EE08F471F}"/>
              </a:ext>
            </a:extLst>
          </p:cNvPr>
          <p:cNvSpPr txBox="1"/>
          <p:nvPr/>
        </p:nvSpPr>
        <p:spPr>
          <a:xfrm>
            <a:off x="8969785" y="4410202"/>
            <a:ext cx="916330" cy="1172757"/>
          </a:xfrm>
          <a:prstGeom prst="rect">
            <a:avLst/>
          </a:prstGeom>
          <a:noFill/>
        </p:spPr>
        <p:txBody>
          <a:bodyPr wrap="square" rtlCol="0">
            <a:spAutoFit/>
          </a:bodyPr>
          <a:lstStyle/>
          <a:p>
            <a:pPr algn="just">
              <a:lnSpc>
                <a:spcPct val="130000"/>
              </a:lnSpc>
            </a:pPr>
            <a:r>
              <a:rPr lang="zh-CN" altLang="en-US" sz="6000" dirty="0">
                <a:gradFill>
                  <a:gsLst>
                    <a:gs pos="100000">
                      <a:schemeClr val="accent4"/>
                    </a:gs>
                    <a:gs pos="23000">
                      <a:schemeClr val="accent1">
                        <a:alpha val="95000"/>
                      </a:schemeClr>
                    </a:gs>
                  </a:gsLst>
                  <a:lin ang="2700000" scaled="1"/>
                </a:gradFill>
                <a:latin typeface="+mj-lt"/>
                <a:ea typeface="+mj-ea"/>
              </a:rPr>
              <a:t>→</a:t>
            </a:r>
          </a:p>
        </p:txBody>
      </p:sp>
      <p:sp>
        <p:nvSpPr>
          <p:cNvPr id="51" name="文本框 50">
            <a:extLst>
              <a:ext uri="{FF2B5EF4-FFF2-40B4-BE49-F238E27FC236}">
                <a16:creationId xmlns:a16="http://schemas.microsoft.com/office/drawing/2014/main" id="{922E872E-C4F1-450D-8075-AC254257862B}"/>
              </a:ext>
            </a:extLst>
          </p:cNvPr>
          <p:cNvSpPr txBox="1"/>
          <p:nvPr/>
        </p:nvSpPr>
        <p:spPr>
          <a:xfrm>
            <a:off x="10703354" y="2115742"/>
            <a:ext cx="1121134" cy="1403398"/>
          </a:xfrm>
          <a:prstGeom prst="rect">
            <a:avLst/>
          </a:prstGeom>
          <a:noFill/>
        </p:spPr>
        <p:txBody>
          <a:bodyPr wrap="square" rtlCol="0">
            <a:spAutoFit/>
          </a:bodyPr>
          <a:lstStyle/>
          <a:p>
            <a:pPr algn="just">
              <a:lnSpc>
                <a:spcPct val="130000"/>
              </a:lnSpc>
            </a:pPr>
            <a:r>
              <a:rPr lang="el-GR" altLang="zh-CN" sz="7200" dirty="0">
                <a:gradFill>
                  <a:gsLst>
                    <a:gs pos="100000">
                      <a:schemeClr val="accent4"/>
                    </a:gs>
                    <a:gs pos="23000">
                      <a:schemeClr val="accent1">
                        <a:alpha val="95000"/>
                      </a:schemeClr>
                    </a:gs>
                  </a:gsLst>
                  <a:lin ang="2700000" scaled="1"/>
                </a:gradFill>
                <a:latin typeface="+mj-lt"/>
                <a:ea typeface="+mj-ea"/>
              </a:rPr>
              <a:t>ξ</a:t>
            </a:r>
            <a:endParaRPr lang="zh-CN" altLang="en-US" sz="7200" dirty="0">
              <a:gradFill>
                <a:gsLst>
                  <a:gs pos="100000">
                    <a:schemeClr val="accent4"/>
                  </a:gs>
                  <a:gs pos="23000">
                    <a:schemeClr val="accent1">
                      <a:alpha val="95000"/>
                    </a:schemeClr>
                  </a:gs>
                </a:gsLst>
                <a:lin ang="2700000" scaled="1"/>
              </a:gradFill>
              <a:latin typeface="+mj-lt"/>
              <a:ea typeface="+mj-ea"/>
            </a:endParaRPr>
          </a:p>
        </p:txBody>
      </p:sp>
    </p:spTree>
    <p:custDataLst>
      <p:tags r:id="rId1"/>
    </p:custDataLst>
    <p:extLst>
      <p:ext uri="{BB962C8B-B14F-4D97-AF65-F5344CB8AC3E}">
        <p14:creationId xmlns:p14="http://schemas.microsoft.com/office/powerpoint/2010/main" val="24305295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fade">
                                      <p:cBhvr>
                                        <p:cTn id="20" dur="500"/>
                                        <p:tgtEl>
                                          <p:spTgt spid="4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500"/>
                                        <p:tgtEl>
                                          <p:spTgt spid="4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500"/>
                                        <p:tgtEl>
                                          <p:spTgt spid="4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fade">
                                      <p:cBhvr>
                                        <p:cTn id="29" dur="500"/>
                                        <p:tgtEl>
                                          <p:spTgt spid="4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fade">
                                      <p:cBhvr>
                                        <p:cTn id="32" dur="500"/>
                                        <p:tgtEl>
                                          <p:spTgt spid="4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fade">
                                      <p:cBhvr>
                                        <p:cTn id="35" dur="500"/>
                                        <p:tgtEl>
                                          <p:spTgt spid="4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50"/>
                                        </p:tgtEl>
                                        <p:attrNameLst>
                                          <p:attrName>style.visibility</p:attrName>
                                        </p:attrNameLst>
                                      </p:cBhvr>
                                      <p:to>
                                        <p:strVal val="visible"/>
                                      </p:to>
                                    </p:set>
                                    <p:animEffect transition="in" filter="fade">
                                      <p:cBhvr>
                                        <p:cTn id="38" dur="500"/>
                                        <p:tgtEl>
                                          <p:spTgt spid="5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3" grpId="0"/>
      <p:bldP spid="43" grpId="0"/>
      <p:bldP spid="44" grpId="0"/>
      <p:bldP spid="45" grpId="0"/>
      <p:bldP spid="46" grpId="0"/>
      <p:bldP spid="47" grpId="0"/>
      <p:bldP spid="48" grpId="0"/>
      <p:bldP spid="49" grpId="0"/>
      <p:bldP spid="50" grpId="0"/>
      <p:bldP spid="5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字符、字符集与字符编码</a:t>
            </a:r>
          </a:p>
        </p:txBody>
      </p:sp>
      <p:sp>
        <p:nvSpPr>
          <p:cNvPr id="35" name="文本框 34"/>
          <p:cNvSpPr txBox="1"/>
          <p:nvPr/>
        </p:nvSpPr>
        <p:spPr>
          <a:xfrm>
            <a:off x="515936" y="2586839"/>
            <a:ext cx="5938428" cy="2285369"/>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wpsdc="http://www.wps.cn/officeDocument/2017/drawingmlCustomData" xmlns="" val="200" checksum="282533468"/>
                </a:ext>
              </a:extLst>
            </a:lvl1pPr>
          </a:lstStyle>
          <a:p>
            <a:r>
              <a:rPr lang="zh-CN" altLang="en-US" sz="2800" dirty="0"/>
              <a:t>指多个字符的集合。</a:t>
            </a:r>
            <a:endParaRPr lang="en-US" altLang="zh-CN" sz="2800" dirty="0"/>
          </a:p>
          <a:p>
            <a:r>
              <a:rPr lang="zh-CN" altLang="en-US" sz="2800" dirty="0"/>
              <a:t>不同的字符集包含的</a:t>
            </a:r>
            <a:r>
              <a:rPr lang="zh-CN" altLang="en-US" sz="2800" b="1" dirty="0">
                <a:effectLst>
                  <a:outerShdw blurRad="38100" dist="38100" dir="2700000" algn="tl">
                    <a:srgbClr val="000000">
                      <a:alpha val="43137"/>
                    </a:srgbClr>
                  </a:outerShdw>
                </a:effectLst>
              </a:rPr>
              <a:t>字符个数</a:t>
            </a:r>
            <a:r>
              <a:rPr lang="zh-CN" altLang="en-US" sz="2800" dirty="0"/>
              <a:t>不一样、包含的</a:t>
            </a:r>
            <a:r>
              <a:rPr lang="zh-CN" altLang="en-US" sz="2800" b="1" dirty="0">
                <a:effectLst>
                  <a:outerShdw blurRad="38100" dist="38100" dir="2700000" algn="tl">
                    <a:srgbClr val="000000">
                      <a:alpha val="43137"/>
                    </a:srgbClr>
                  </a:outerShdw>
                </a:effectLst>
              </a:rPr>
              <a:t>字符</a:t>
            </a:r>
            <a:r>
              <a:rPr lang="zh-CN" altLang="en-US" sz="2800" dirty="0"/>
              <a:t>不一样、对</a:t>
            </a:r>
            <a:r>
              <a:rPr lang="zh-CN" altLang="en-US" sz="2800" b="1" dirty="0">
                <a:effectLst>
                  <a:outerShdw blurRad="38100" dist="38100" dir="2700000" algn="tl">
                    <a:srgbClr val="000000">
                      <a:alpha val="43137"/>
                    </a:srgbClr>
                  </a:outerShdw>
                </a:effectLst>
              </a:rPr>
              <a:t>字符的编码方式</a:t>
            </a:r>
            <a:r>
              <a:rPr lang="zh-CN" altLang="en-US" sz="2800" dirty="0"/>
              <a:t>也不一样。</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6" y="1390549"/>
            <a:ext cx="3908580"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字符集（</a:t>
            </a:r>
            <a:r>
              <a:rPr lang="en-US" altLang="zh-CN" sz="2800" dirty="0">
                <a:gradFill>
                  <a:gsLst>
                    <a:gs pos="100000">
                      <a:schemeClr val="accent4"/>
                    </a:gs>
                    <a:gs pos="23000">
                      <a:schemeClr val="accent1">
                        <a:alpha val="95000"/>
                      </a:schemeClr>
                    </a:gs>
                  </a:gsLst>
                  <a:lin ang="2700000" scaled="1"/>
                </a:gradFill>
                <a:latin typeface="+mj-lt"/>
                <a:ea typeface="+mj-ea"/>
              </a:rPr>
              <a:t>Character Set</a:t>
            </a:r>
            <a:r>
              <a:rPr lang="zh-CN" altLang="en-US" sz="2800" dirty="0">
                <a:gradFill>
                  <a:gsLst>
                    <a:gs pos="100000">
                      <a:schemeClr val="accent4"/>
                    </a:gs>
                    <a:gs pos="23000">
                      <a:schemeClr val="accent1">
                        <a:alpha val="95000"/>
                      </a:schemeClr>
                    </a:gs>
                  </a:gsLst>
                  <a:lin ang="2700000" scaled="1"/>
                </a:gradFill>
                <a:latin typeface="+mj-lt"/>
                <a:ea typeface="+mj-ea"/>
              </a:rPr>
              <a:t>）</a:t>
            </a: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554E4C8A-B4D3-4B8B-8715-6BD2BC1CB7D0}"/>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概念</a:t>
            </a:r>
          </a:p>
        </p:txBody>
      </p:sp>
      <p:pic>
        <p:nvPicPr>
          <p:cNvPr id="4" name="图形 3" descr="购物袋 轮廓">
            <a:extLst>
              <a:ext uri="{FF2B5EF4-FFF2-40B4-BE49-F238E27FC236}">
                <a16:creationId xmlns:a16="http://schemas.microsoft.com/office/drawing/2014/main" id="{0A39EE43-F03D-4B8E-A56F-52281F46F8D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39650" y="1990648"/>
            <a:ext cx="4346350" cy="4346350"/>
          </a:xfrm>
          <a:prstGeom prst="rect">
            <a:avLst/>
          </a:prstGeom>
        </p:spPr>
      </p:pic>
      <p:sp>
        <p:nvSpPr>
          <p:cNvPr id="44" name="文本框 43">
            <a:extLst>
              <a:ext uri="{FF2B5EF4-FFF2-40B4-BE49-F238E27FC236}">
                <a16:creationId xmlns:a16="http://schemas.microsoft.com/office/drawing/2014/main" id="{19B27B4E-ABC0-4FD7-BD31-91041806DFE4}"/>
              </a:ext>
            </a:extLst>
          </p:cNvPr>
          <p:cNvSpPr txBox="1"/>
          <p:nvPr/>
        </p:nvSpPr>
        <p:spPr>
          <a:xfrm>
            <a:off x="8252043" y="3504377"/>
            <a:ext cx="704375" cy="1075679"/>
          </a:xfrm>
          <a:prstGeom prst="rect">
            <a:avLst/>
          </a:prstGeom>
          <a:noFill/>
        </p:spPr>
        <p:txBody>
          <a:bodyPr wrap="square" rtlCol="0">
            <a:spAutoFit/>
          </a:bodyPr>
          <a:lstStyle/>
          <a:p>
            <a:pPr algn="just">
              <a:lnSpc>
                <a:spcPct val="130000"/>
              </a:lnSpc>
            </a:pPr>
            <a:r>
              <a:rPr lang="en-US" altLang="zh-CN" sz="5400" dirty="0">
                <a:gradFill>
                  <a:gsLst>
                    <a:gs pos="100000">
                      <a:schemeClr val="accent4"/>
                    </a:gs>
                    <a:gs pos="23000">
                      <a:schemeClr val="accent1">
                        <a:alpha val="95000"/>
                      </a:schemeClr>
                    </a:gs>
                  </a:gsLst>
                  <a:lin ang="2700000" scaled="1"/>
                </a:gradFill>
                <a:latin typeface="+mj-lt"/>
                <a:ea typeface="+mj-ea"/>
              </a:rPr>
              <a:t>A</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45" name="文本框 44">
            <a:extLst>
              <a:ext uri="{FF2B5EF4-FFF2-40B4-BE49-F238E27FC236}">
                <a16:creationId xmlns:a16="http://schemas.microsoft.com/office/drawing/2014/main" id="{2A54A13D-D775-45F4-B1B2-821CCFB79085}"/>
              </a:ext>
            </a:extLst>
          </p:cNvPr>
          <p:cNvSpPr txBox="1"/>
          <p:nvPr/>
        </p:nvSpPr>
        <p:spPr>
          <a:xfrm>
            <a:off x="9710642" y="3353622"/>
            <a:ext cx="614458" cy="1075679"/>
          </a:xfrm>
          <a:prstGeom prst="rect">
            <a:avLst/>
          </a:prstGeom>
          <a:noFill/>
        </p:spPr>
        <p:txBody>
          <a:bodyPr wrap="square" rtlCol="0">
            <a:spAutoFit/>
          </a:bodyPr>
          <a:lstStyle/>
          <a:p>
            <a:pPr algn="just">
              <a:lnSpc>
                <a:spcPct val="130000"/>
              </a:lnSpc>
            </a:pPr>
            <a:r>
              <a:rPr lang="en-US" altLang="zh-CN" sz="5400" dirty="0">
                <a:gradFill>
                  <a:gsLst>
                    <a:gs pos="100000">
                      <a:schemeClr val="accent4"/>
                    </a:gs>
                    <a:gs pos="23000">
                      <a:schemeClr val="accent1">
                        <a:alpha val="95000"/>
                      </a:schemeClr>
                    </a:gs>
                  </a:gsLst>
                  <a:lin ang="2700000" scaled="1"/>
                </a:gradFill>
                <a:latin typeface="+mj-lt"/>
                <a:ea typeface="+mj-ea"/>
              </a:rPr>
              <a:t>&amp;</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46" name="文本框 45">
            <a:extLst>
              <a:ext uri="{FF2B5EF4-FFF2-40B4-BE49-F238E27FC236}">
                <a16:creationId xmlns:a16="http://schemas.microsoft.com/office/drawing/2014/main" id="{8130DDD2-889E-46A4-A56F-B6BA58BE34D8}"/>
              </a:ext>
            </a:extLst>
          </p:cNvPr>
          <p:cNvSpPr txBox="1"/>
          <p:nvPr/>
        </p:nvSpPr>
        <p:spPr>
          <a:xfrm>
            <a:off x="8852258" y="5096168"/>
            <a:ext cx="643210" cy="1075679"/>
          </a:xfrm>
          <a:prstGeom prst="rect">
            <a:avLst/>
          </a:prstGeom>
          <a:noFill/>
        </p:spPr>
        <p:txBody>
          <a:bodyPr wrap="square" rtlCol="0">
            <a:spAutoFit/>
          </a:bodyPr>
          <a:lstStyle/>
          <a:p>
            <a:pPr algn="just">
              <a:lnSpc>
                <a:spcPct val="130000"/>
              </a:lnSpc>
            </a:pPr>
            <a:r>
              <a:rPr lang="en-US" altLang="zh-CN" sz="5400" dirty="0">
                <a:gradFill>
                  <a:gsLst>
                    <a:gs pos="100000">
                      <a:schemeClr val="accent4"/>
                    </a:gs>
                    <a:gs pos="23000">
                      <a:schemeClr val="accent1">
                        <a:alpha val="95000"/>
                      </a:schemeClr>
                    </a:gs>
                  </a:gsLst>
                  <a:lin ang="2700000" scaled="1"/>
                </a:gradFill>
                <a:latin typeface="+mj-lt"/>
                <a:ea typeface="+mj-ea"/>
              </a:rPr>
              <a:t>0</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47" name="文本框 46">
            <a:extLst>
              <a:ext uri="{FF2B5EF4-FFF2-40B4-BE49-F238E27FC236}">
                <a16:creationId xmlns:a16="http://schemas.microsoft.com/office/drawing/2014/main" id="{65F16A24-9F3B-47C5-AC1A-E342EDF7353B}"/>
              </a:ext>
            </a:extLst>
          </p:cNvPr>
          <p:cNvSpPr txBox="1"/>
          <p:nvPr/>
        </p:nvSpPr>
        <p:spPr>
          <a:xfrm>
            <a:off x="8209048" y="4838112"/>
            <a:ext cx="643210" cy="1075679"/>
          </a:xfrm>
          <a:prstGeom prst="rect">
            <a:avLst/>
          </a:prstGeom>
          <a:noFill/>
        </p:spPr>
        <p:txBody>
          <a:bodyPr wrap="square" rtlCol="0">
            <a:spAutoFit/>
          </a:bodyPr>
          <a:lstStyle/>
          <a:p>
            <a:pPr algn="just">
              <a:lnSpc>
                <a:spcPct val="130000"/>
              </a:lnSpc>
            </a:pPr>
            <a:r>
              <a:rPr lang="en-US" altLang="zh-CN" sz="5400" dirty="0">
                <a:gradFill>
                  <a:gsLst>
                    <a:gs pos="100000">
                      <a:schemeClr val="accent4"/>
                    </a:gs>
                    <a:gs pos="23000">
                      <a:schemeClr val="accent1">
                        <a:alpha val="95000"/>
                      </a:schemeClr>
                    </a:gs>
                  </a:gsLst>
                  <a:lin ang="2700000" scaled="1"/>
                </a:gradFill>
                <a:latin typeface="+mj-lt"/>
                <a:ea typeface="+mj-ea"/>
              </a:rPr>
              <a:t>1</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48" name="文本框 47">
            <a:extLst>
              <a:ext uri="{FF2B5EF4-FFF2-40B4-BE49-F238E27FC236}">
                <a16:creationId xmlns:a16="http://schemas.microsoft.com/office/drawing/2014/main" id="{91F220DA-A653-45E6-907F-6248FD66C032}"/>
              </a:ext>
            </a:extLst>
          </p:cNvPr>
          <p:cNvSpPr txBox="1"/>
          <p:nvPr/>
        </p:nvSpPr>
        <p:spPr>
          <a:xfrm>
            <a:off x="9173863" y="3493383"/>
            <a:ext cx="614458" cy="1075679"/>
          </a:xfrm>
          <a:prstGeom prst="rect">
            <a:avLst/>
          </a:prstGeom>
          <a:noFill/>
        </p:spPr>
        <p:txBody>
          <a:bodyPr wrap="square" rtlCol="0">
            <a:spAutoFit/>
          </a:bodyPr>
          <a:lstStyle/>
          <a:p>
            <a:pPr algn="just">
              <a:lnSpc>
                <a:spcPct val="130000"/>
              </a:lnSpc>
            </a:pPr>
            <a:r>
              <a:rPr lang="en-US" altLang="zh-CN" sz="5400" dirty="0">
                <a:gradFill>
                  <a:gsLst>
                    <a:gs pos="100000">
                      <a:schemeClr val="accent4"/>
                    </a:gs>
                    <a:gs pos="23000">
                      <a:schemeClr val="accent1">
                        <a:alpha val="95000"/>
                      </a:schemeClr>
                    </a:gs>
                  </a:gsLst>
                  <a:lin ang="2700000" scaled="1"/>
                </a:gradFill>
                <a:latin typeface="+mj-lt"/>
                <a:ea typeface="+mj-ea"/>
              </a:rPr>
              <a:t>!</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49" name="文本框 48">
            <a:extLst>
              <a:ext uri="{FF2B5EF4-FFF2-40B4-BE49-F238E27FC236}">
                <a16:creationId xmlns:a16="http://schemas.microsoft.com/office/drawing/2014/main" id="{D1B01ECE-DD2F-4ACC-886A-D2CCEEAE3930}"/>
              </a:ext>
            </a:extLst>
          </p:cNvPr>
          <p:cNvSpPr txBox="1"/>
          <p:nvPr/>
        </p:nvSpPr>
        <p:spPr>
          <a:xfrm>
            <a:off x="8798367" y="4112329"/>
            <a:ext cx="614458" cy="1075679"/>
          </a:xfrm>
          <a:prstGeom prst="rect">
            <a:avLst/>
          </a:prstGeom>
          <a:noFill/>
        </p:spPr>
        <p:txBody>
          <a:bodyPr wrap="square" rtlCol="0">
            <a:spAutoFit/>
          </a:bodyPr>
          <a:lstStyle/>
          <a:p>
            <a:pPr algn="just">
              <a:lnSpc>
                <a:spcPct val="130000"/>
              </a:lnSpc>
            </a:pPr>
            <a:r>
              <a:rPr lang="en-US" altLang="zh-CN" sz="5400" dirty="0">
                <a:gradFill>
                  <a:gsLst>
                    <a:gs pos="100000">
                      <a:schemeClr val="accent4"/>
                    </a:gs>
                    <a:gs pos="23000">
                      <a:schemeClr val="accent1">
                        <a:alpha val="95000"/>
                      </a:schemeClr>
                    </a:gs>
                  </a:gsLst>
                  <a:lin ang="2700000" scaled="1"/>
                </a:gradFill>
                <a:latin typeface="+mj-lt"/>
                <a:ea typeface="+mj-ea"/>
              </a:rPr>
              <a:t>Z</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50" name="文本框 49">
            <a:extLst>
              <a:ext uri="{FF2B5EF4-FFF2-40B4-BE49-F238E27FC236}">
                <a16:creationId xmlns:a16="http://schemas.microsoft.com/office/drawing/2014/main" id="{6374F419-C8C3-4F32-BA85-48281E5CBF9D}"/>
              </a:ext>
            </a:extLst>
          </p:cNvPr>
          <p:cNvSpPr txBox="1"/>
          <p:nvPr/>
        </p:nvSpPr>
        <p:spPr>
          <a:xfrm>
            <a:off x="9545737" y="4558328"/>
            <a:ext cx="614458" cy="1075679"/>
          </a:xfrm>
          <a:prstGeom prst="rect">
            <a:avLst/>
          </a:prstGeom>
          <a:noFill/>
        </p:spPr>
        <p:txBody>
          <a:bodyPr wrap="square" rtlCol="0">
            <a:spAutoFit/>
          </a:bodyPr>
          <a:lstStyle/>
          <a:p>
            <a:pPr algn="just">
              <a:lnSpc>
                <a:spcPct val="130000"/>
              </a:lnSpc>
            </a:pPr>
            <a:r>
              <a:rPr lang="en-US" altLang="zh-CN" sz="5400" dirty="0">
                <a:gradFill>
                  <a:gsLst>
                    <a:gs pos="100000">
                      <a:schemeClr val="accent4"/>
                    </a:gs>
                    <a:gs pos="23000">
                      <a:schemeClr val="accent1">
                        <a:alpha val="95000"/>
                      </a:schemeClr>
                    </a:gs>
                  </a:gsLst>
                  <a:lin ang="2700000" scaled="1"/>
                </a:gradFill>
                <a:latin typeface="+mj-lt"/>
                <a:ea typeface="+mj-ea"/>
              </a:rPr>
              <a:t>%</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Tree>
    <p:custDataLst>
      <p:tags r:id="rId1"/>
    </p:custDataLst>
    <p:extLst>
      <p:ext uri="{BB962C8B-B14F-4D97-AF65-F5344CB8AC3E}">
        <p14:creationId xmlns:p14="http://schemas.microsoft.com/office/powerpoint/2010/main" val="36395723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fade">
                                      <p:cBhvr>
                                        <p:cTn id="21" dur="500"/>
                                        <p:tgtEl>
                                          <p:spTgt spid="4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500"/>
                                        <p:tgtEl>
                                          <p:spTgt spid="4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fade">
                                      <p:cBhvr>
                                        <p:cTn id="30" dur="500"/>
                                        <p:tgtEl>
                                          <p:spTgt spid="4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0"/>
                                        </p:tgtEl>
                                        <p:attrNameLst>
                                          <p:attrName>style.visibility</p:attrName>
                                        </p:attrNameLst>
                                      </p:cBhvr>
                                      <p:to>
                                        <p:strVal val="visible"/>
                                      </p:to>
                                    </p:set>
                                    <p:animEffect transition="in" filter="fade">
                                      <p:cBhvr>
                                        <p:cTn id="33"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4" grpId="0"/>
      <p:bldP spid="45" grpId="0"/>
      <p:bldP spid="46" grpId="0"/>
      <p:bldP spid="47" grpId="0"/>
      <p:bldP spid="48" grpId="0"/>
      <p:bldP spid="49" grpId="0"/>
      <p:bldP spid="5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字符、字符集与字符编码</a:t>
            </a:r>
          </a:p>
        </p:txBody>
      </p:sp>
      <p:sp>
        <p:nvSpPr>
          <p:cNvPr id="35" name="文本框 34"/>
          <p:cNvSpPr txBox="1"/>
          <p:nvPr/>
        </p:nvSpPr>
        <p:spPr>
          <a:xfrm>
            <a:off x="515936" y="2586839"/>
            <a:ext cx="4680000" cy="1658787"/>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wpsdc="http://www.wps.cn/officeDocument/2017/drawingmlCustomData" xmlns="" val="200" checksum="282533468"/>
                </a:ext>
              </a:extLst>
            </a:lvl1pPr>
          </a:lstStyle>
          <a:p>
            <a:r>
              <a:rPr lang="zh-CN" altLang="en-US" dirty="0"/>
              <a:t>指多个字符的集合。</a:t>
            </a:r>
            <a:endParaRPr lang="en-US" altLang="zh-CN" dirty="0"/>
          </a:p>
          <a:p>
            <a:r>
              <a:rPr lang="zh-CN" altLang="en-US" dirty="0"/>
              <a:t>不同的字符集包含的</a:t>
            </a:r>
            <a:r>
              <a:rPr lang="zh-CN" altLang="en-US" b="1" dirty="0">
                <a:effectLst>
                  <a:outerShdw blurRad="38100" dist="38100" dir="2700000" algn="tl">
                    <a:srgbClr val="000000">
                      <a:alpha val="43137"/>
                    </a:srgbClr>
                  </a:outerShdw>
                </a:effectLst>
              </a:rPr>
              <a:t>字符个数</a:t>
            </a:r>
            <a:r>
              <a:rPr lang="zh-CN" altLang="en-US" dirty="0"/>
              <a:t>不一样、包含的</a:t>
            </a:r>
            <a:r>
              <a:rPr lang="zh-CN" altLang="en-US" b="1" dirty="0">
                <a:effectLst>
                  <a:outerShdw blurRad="38100" dist="38100" dir="2700000" algn="tl">
                    <a:srgbClr val="000000">
                      <a:alpha val="43137"/>
                    </a:srgbClr>
                  </a:outerShdw>
                </a:effectLst>
              </a:rPr>
              <a:t>字符</a:t>
            </a:r>
            <a:r>
              <a:rPr lang="zh-CN" altLang="en-US" dirty="0"/>
              <a:t>不一样、对</a:t>
            </a:r>
            <a:r>
              <a:rPr lang="zh-CN" altLang="en-US" b="1" dirty="0">
                <a:effectLst>
                  <a:outerShdw blurRad="38100" dist="38100" dir="2700000" algn="tl">
                    <a:srgbClr val="000000">
                      <a:alpha val="43137"/>
                    </a:srgbClr>
                  </a:outerShdw>
                </a:effectLst>
              </a:rPr>
              <a:t>字符的编码方式</a:t>
            </a:r>
            <a:r>
              <a:rPr lang="zh-CN" altLang="en-US" dirty="0"/>
              <a:t>也不一样。</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6" y="1390549"/>
            <a:ext cx="3908580"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字符集（</a:t>
            </a:r>
            <a:r>
              <a:rPr lang="en-US" altLang="zh-CN" sz="2800" dirty="0">
                <a:gradFill>
                  <a:gsLst>
                    <a:gs pos="100000">
                      <a:schemeClr val="accent4"/>
                    </a:gs>
                    <a:gs pos="23000">
                      <a:schemeClr val="accent1">
                        <a:alpha val="95000"/>
                      </a:schemeClr>
                    </a:gs>
                  </a:gsLst>
                  <a:lin ang="2700000" scaled="1"/>
                </a:gradFill>
                <a:latin typeface="+mj-lt"/>
                <a:ea typeface="+mj-ea"/>
              </a:rPr>
              <a:t>Character Set</a:t>
            </a:r>
            <a:r>
              <a:rPr lang="zh-CN" altLang="en-US" sz="2800" dirty="0">
                <a:gradFill>
                  <a:gsLst>
                    <a:gs pos="100000">
                      <a:schemeClr val="accent4"/>
                    </a:gs>
                    <a:gs pos="23000">
                      <a:schemeClr val="accent1">
                        <a:alpha val="95000"/>
                      </a:schemeClr>
                    </a:gs>
                  </a:gsLst>
                  <a:lin ang="2700000" scaled="1"/>
                </a:gradFill>
                <a:latin typeface="+mj-lt"/>
                <a:ea typeface="+mj-ea"/>
              </a:rPr>
              <a:t>）</a:t>
            </a: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554E4C8A-B4D3-4B8B-8715-6BD2BC1CB7D0}"/>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概念</a:t>
            </a:r>
          </a:p>
        </p:txBody>
      </p:sp>
      <p:sp>
        <p:nvSpPr>
          <p:cNvPr id="33" name="文本框 32">
            <a:extLst>
              <a:ext uri="{FF2B5EF4-FFF2-40B4-BE49-F238E27FC236}">
                <a16:creationId xmlns:a16="http://schemas.microsoft.com/office/drawing/2014/main" id="{D4951DBA-80AC-41E9-8EAA-9D27DB22113E}"/>
              </a:ext>
            </a:extLst>
          </p:cNvPr>
          <p:cNvSpPr txBox="1"/>
          <p:nvPr/>
        </p:nvSpPr>
        <p:spPr>
          <a:xfrm>
            <a:off x="5466735" y="2586839"/>
            <a:ext cx="6341808" cy="4059445"/>
          </a:xfrm>
          <a:prstGeom prst="rect">
            <a:avLst/>
          </a:prstGeom>
          <a:noFill/>
        </p:spPr>
        <p:txBody>
          <a:bodyPr wrap="square" rtlCol="0">
            <a:spAutoFit/>
          </a:bodyPr>
          <a:lstStyle/>
          <a:p>
            <a:pPr marL="342900" indent="-342900" algn="just" fontAlgn="auto">
              <a:lnSpc>
                <a:spcPct val="130000"/>
              </a:lnSpc>
              <a:buSzPct val="60000"/>
              <a:buFont typeface="Wingdings" panose="05000000000000000000" pitchFamily="2" charset="2"/>
              <a:buChar char="l"/>
            </a:pPr>
            <a:r>
              <a:rPr lang="en-US" altLang="zh-CN" sz="2000" dirty="0">
                <a:solidFill>
                  <a:schemeClr val="tx2"/>
                </a:solidFill>
                <a:sym typeface="+mn-ea"/>
              </a:rPr>
              <a:t>GB2312</a:t>
            </a:r>
            <a:r>
              <a:rPr lang="zh-CN" altLang="en-US" sz="2000" dirty="0">
                <a:solidFill>
                  <a:schemeClr val="tx2"/>
                </a:solidFill>
                <a:sym typeface="+mn-ea"/>
              </a:rPr>
              <a:t>是中国国家标准的简体中文字符集，</a:t>
            </a:r>
            <a:r>
              <a:rPr lang="en-US" altLang="zh-CN" sz="2000" dirty="0">
                <a:solidFill>
                  <a:schemeClr val="tx2"/>
                </a:solidFill>
                <a:sym typeface="+mn-ea"/>
              </a:rPr>
              <a:t>GB2312</a:t>
            </a:r>
            <a:r>
              <a:rPr lang="zh-CN" altLang="en-US" sz="2000" dirty="0">
                <a:solidFill>
                  <a:schemeClr val="tx2"/>
                </a:solidFill>
                <a:sym typeface="+mn-ea"/>
              </a:rPr>
              <a:t>收录简化汉字（</a:t>
            </a:r>
            <a:r>
              <a:rPr lang="en-US" altLang="zh-CN" sz="2000" dirty="0">
                <a:solidFill>
                  <a:schemeClr val="tx2"/>
                </a:solidFill>
                <a:sym typeface="+mn-ea"/>
              </a:rPr>
              <a:t>6763</a:t>
            </a:r>
            <a:r>
              <a:rPr lang="zh-CN" altLang="en-US" sz="2000" dirty="0">
                <a:solidFill>
                  <a:schemeClr val="tx2"/>
                </a:solidFill>
                <a:sym typeface="+mn-ea"/>
              </a:rPr>
              <a:t>个）及一般符号、序号、数字、拉丁字母、日文假名、希腊字母、俄文字母、汉语拼音符号、汉语注音字母，共 </a:t>
            </a:r>
            <a:r>
              <a:rPr lang="en-US" altLang="zh-CN" sz="2000" dirty="0">
                <a:solidFill>
                  <a:schemeClr val="tx2"/>
                </a:solidFill>
                <a:sym typeface="+mn-ea"/>
              </a:rPr>
              <a:t>7445 </a:t>
            </a:r>
            <a:r>
              <a:rPr lang="zh-CN" altLang="en-US" sz="2000" dirty="0">
                <a:solidFill>
                  <a:schemeClr val="tx2"/>
                </a:solidFill>
                <a:sym typeface="+mn-ea"/>
              </a:rPr>
              <a:t>个图形字符。</a:t>
            </a:r>
            <a:endParaRPr lang="en-US" altLang="zh-CN" sz="2000" dirty="0">
              <a:solidFill>
                <a:schemeClr val="tx2"/>
              </a:solidFill>
              <a:sym typeface="+mn-ea"/>
            </a:endParaRPr>
          </a:p>
          <a:p>
            <a:pPr marL="342900" indent="-342900" algn="just" fontAlgn="auto">
              <a:lnSpc>
                <a:spcPct val="130000"/>
              </a:lnSpc>
              <a:buSzPct val="60000"/>
              <a:buFont typeface="Wingdings" panose="05000000000000000000" pitchFamily="2" charset="2"/>
              <a:buChar char="l"/>
            </a:pPr>
            <a:r>
              <a:rPr lang="en-US" altLang="zh-CN" sz="2000" dirty="0">
                <a:solidFill>
                  <a:schemeClr val="tx2"/>
                </a:solidFill>
                <a:sym typeface="+mn-ea"/>
              </a:rPr>
              <a:t>ASCII</a:t>
            </a:r>
            <a:r>
              <a:rPr lang="zh-CN" altLang="en-US" sz="2000" dirty="0">
                <a:solidFill>
                  <a:schemeClr val="tx2"/>
                </a:solidFill>
                <a:sym typeface="+mn-ea"/>
              </a:rPr>
              <a:t>字符集包含了</a:t>
            </a:r>
            <a:r>
              <a:rPr lang="en-US" altLang="zh-CN" sz="2000" dirty="0">
                <a:solidFill>
                  <a:schemeClr val="tx2"/>
                </a:solidFill>
                <a:sym typeface="+mn-ea"/>
              </a:rPr>
              <a:t>128</a:t>
            </a:r>
            <a:r>
              <a:rPr lang="zh-CN" altLang="en-US" sz="2000" dirty="0">
                <a:solidFill>
                  <a:schemeClr val="tx2"/>
                </a:solidFill>
                <a:sym typeface="+mn-ea"/>
              </a:rPr>
              <a:t>字符，这个字符集收录的主要字符是英文字母、阿拉伯字母和一些简单的控制字符。</a:t>
            </a:r>
            <a:endParaRPr lang="en-US" altLang="zh-CN" sz="2000" dirty="0">
              <a:solidFill>
                <a:schemeClr val="tx2"/>
              </a:solidFill>
              <a:sym typeface="+mn-ea"/>
            </a:endParaRPr>
          </a:p>
          <a:p>
            <a:pPr marL="342900" indent="-342900" algn="just" fontAlgn="auto">
              <a:lnSpc>
                <a:spcPct val="130000"/>
              </a:lnSpc>
              <a:buSzPct val="60000"/>
              <a:buFont typeface="Wingdings" panose="05000000000000000000" pitchFamily="2" charset="2"/>
              <a:buChar char="l"/>
            </a:pPr>
            <a:r>
              <a:rPr lang="zh-CN" altLang="en-US" sz="2000" b="0" i="0" dirty="0">
                <a:solidFill>
                  <a:srgbClr val="121212"/>
                </a:solidFill>
                <a:effectLst/>
                <a:latin typeface="-apple-system"/>
              </a:rPr>
              <a:t>常见字符集</a:t>
            </a:r>
            <a:r>
              <a:rPr lang="zh-CN" altLang="en-US" sz="2000" dirty="0">
                <a:solidFill>
                  <a:srgbClr val="121212"/>
                </a:solidFill>
                <a:latin typeface="-apple-system"/>
              </a:rPr>
              <a:t>还</a:t>
            </a:r>
            <a:r>
              <a:rPr lang="zh-CN" altLang="en-US" sz="2000" b="0" i="0" dirty="0">
                <a:solidFill>
                  <a:srgbClr val="121212"/>
                </a:solidFill>
                <a:effectLst/>
                <a:latin typeface="-apple-system"/>
              </a:rPr>
              <a:t>有</a:t>
            </a:r>
            <a:r>
              <a:rPr lang="en-US" altLang="zh-CN" sz="2000" b="1" dirty="0">
                <a:solidFill>
                  <a:schemeClr val="tx2"/>
                </a:solidFill>
                <a:effectLst>
                  <a:outerShdw blurRad="38100" dist="38100" dir="2700000" algn="tl">
                    <a:srgbClr val="000000">
                      <a:alpha val="43137"/>
                    </a:srgbClr>
                  </a:outerShdw>
                </a:effectLst>
                <a:sym typeface="+mn-ea"/>
              </a:rPr>
              <a:t>ISO 8859</a:t>
            </a:r>
            <a:r>
              <a:rPr lang="zh-CN" altLang="en-US" sz="2000" dirty="0">
                <a:solidFill>
                  <a:schemeClr val="tx2"/>
                </a:solidFill>
                <a:sym typeface="+mn-ea"/>
              </a:rPr>
              <a:t>系列字符集</a:t>
            </a:r>
            <a:r>
              <a:rPr lang="en-US" altLang="zh-CN" sz="2000" dirty="0">
                <a:solidFill>
                  <a:schemeClr val="tx2"/>
                </a:solidFill>
                <a:sym typeface="+mn-ea"/>
              </a:rPr>
              <a:t>(ISO 8859-1~8859-16)</a:t>
            </a:r>
            <a:r>
              <a:rPr lang="zh-CN" altLang="en-US" sz="2000" dirty="0">
                <a:solidFill>
                  <a:schemeClr val="tx2"/>
                </a:solidFill>
                <a:sym typeface="+mn-ea"/>
              </a:rPr>
              <a:t>、</a:t>
            </a:r>
            <a:r>
              <a:rPr lang="en-US" altLang="zh-CN" sz="2000" b="1" dirty="0">
                <a:solidFill>
                  <a:schemeClr val="tx2"/>
                </a:solidFill>
                <a:effectLst>
                  <a:outerShdw blurRad="38100" dist="38100" dir="2700000" algn="tl">
                    <a:srgbClr val="000000">
                      <a:alpha val="43137"/>
                    </a:srgbClr>
                  </a:outerShdw>
                </a:effectLst>
                <a:sym typeface="+mn-ea"/>
              </a:rPr>
              <a:t>GB</a:t>
            </a:r>
            <a:r>
              <a:rPr lang="zh-CN" altLang="en-US" sz="2000" dirty="0">
                <a:solidFill>
                  <a:schemeClr val="tx2"/>
                </a:solidFill>
                <a:sym typeface="+mn-ea"/>
              </a:rPr>
              <a:t>系列字符集</a:t>
            </a:r>
            <a:r>
              <a:rPr lang="en-US" altLang="zh-CN" sz="2000" dirty="0">
                <a:solidFill>
                  <a:schemeClr val="tx2"/>
                </a:solidFill>
                <a:sym typeface="+mn-ea"/>
              </a:rPr>
              <a:t>(GBK</a:t>
            </a:r>
            <a:r>
              <a:rPr lang="zh-CN" altLang="en-US" sz="2000" dirty="0">
                <a:solidFill>
                  <a:schemeClr val="tx2"/>
                </a:solidFill>
                <a:sym typeface="+mn-ea"/>
              </a:rPr>
              <a:t>、</a:t>
            </a:r>
            <a:r>
              <a:rPr lang="en-US" altLang="zh-CN" sz="2000" dirty="0">
                <a:solidFill>
                  <a:schemeClr val="tx2"/>
                </a:solidFill>
                <a:sym typeface="+mn-ea"/>
              </a:rPr>
              <a:t>GB18030)</a:t>
            </a:r>
            <a:r>
              <a:rPr lang="zh-CN" altLang="en-US" sz="2000" dirty="0">
                <a:solidFill>
                  <a:schemeClr val="tx2"/>
                </a:solidFill>
                <a:sym typeface="+mn-ea"/>
              </a:rPr>
              <a:t>、</a:t>
            </a:r>
            <a:r>
              <a:rPr lang="en-US" altLang="zh-CN" sz="2000" b="1" dirty="0">
                <a:solidFill>
                  <a:schemeClr val="tx2"/>
                </a:solidFill>
                <a:effectLst>
                  <a:outerShdw blurRad="38100" dist="38100" dir="2700000" algn="tl">
                    <a:srgbClr val="000000">
                      <a:alpha val="43137"/>
                    </a:srgbClr>
                  </a:outerShdw>
                </a:effectLst>
                <a:sym typeface="+mn-ea"/>
              </a:rPr>
              <a:t>BIG5</a:t>
            </a:r>
            <a:r>
              <a:rPr lang="zh-CN" altLang="en-US" sz="2000" dirty="0">
                <a:solidFill>
                  <a:schemeClr val="tx2"/>
                </a:solidFill>
                <a:sym typeface="+mn-ea"/>
              </a:rPr>
              <a:t>字符集、</a:t>
            </a:r>
            <a:r>
              <a:rPr lang="en-US" altLang="zh-CN" sz="2000" b="1" dirty="0">
                <a:solidFill>
                  <a:schemeClr val="tx2"/>
                </a:solidFill>
                <a:effectLst>
                  <a:outerShdw blurRad="38100" dist="38100" dir="2700000" algn="tl">
                    <a:srgbClr val="000000">
                      <a:alpha val="43137"/>
                    </a:srgbClr>
                  </a:outerShdw>
                </a:effectLst>
                <a:sym typeface="+mn-ea"/>
              </a:rPr>
              <a:t>Unicode</a:t>
            </a:r>
            <a:r>
              <a:rPr lang="zh-CN" altLang="en-US" sz="2000" dirty="0">
                <a:solidFill>
                  <a:schemeClr val="tx2"/>
                </a:solidFill>
                <a:sym typeface="+mn-ea"/>
              </a:rPr>
              <a:t>字符集等</a:t>
            </a:r>
            <a:endParaRPr lang="zh-CN" altLang="en-US" sz="2000" dirty="0">
              <a:solidFill>
                <a:schemeClr val="tx2"/>
              </a:solidFill>
            </a:endParaRPr>
          </a:p>
        </p:txBody>
      </p:sp>
      <p:sp>
        <p:nvSpPr>
          <p:cNvPr id="43" name="文本框 42">
            <a:extLst>
              <a:ext uri="{FF2B5EF4-FFF2-40B4-BE49-F238E27FC236}">
                <a16:creationId xmlns:a16="http://schemas.microsoft.com/office/drawing/2014/main" id="{97B221EF-0FDE-40FF-A829-9E48832E8F27}"/>
              </a:ext>
            </a:extLst>
          </p:cNvPr>
          <p:cNvSpPr txBox="1"/>
          <p:nvPr/>
        </p:nvSpPr>
        <p:spPr>
          <a:xfrm>
            <a:off x="5466735" y="2114535"/>
            <a:ext cx="595408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内容</a:t>
            </a:r>
          </a:p>
        </p:txBody>
      </p:sp>
    </p:spTree>
    <p:custDataLst>
      <p:tags r:id="rId1"/>
    </p:custDataLst>
    <p:extLst>
      <p:ext uri="{BB962C8B-B14F-4D97-AF65-F5344CB8AC3E}">
        <p14:creationId xmlns:p14="http://schemas.microsoft.com/office/powerpoint/2010/main" val="20471630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withEffect">
                                  <p:stCondLst>
                                    <p:cond delay="0"/>
                                  </p:stCondLst>
                                  <p:childTnLst>
                                    <p:animEffect transition="out" filter="fade">
                                      <p:cBhvr>
                                        <p:cTn id="6" dur="500"/>
                                        <p:tgtEl>
                                          <p:spTgt spid="35"/>
                                        </p:tgtEl>
                                      </p:cBhvr>
                                    </p:animEffect>
                                    <p:set>
                                      <p:cBhvr>
                                        <p:cTn id="7" dur="1" fill="hold">
                                          <p:stCondLst>
                                            <p:cond delay="499"/>
                                          </p:stCondLst>
                                        </p:cTn>
                                        <p:tgtEl>
                                          <p:spTgt spid="35"/>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5"/>
                                        </p:tgtEl>
                                      </p:cBhvr>
                                    </p:animEffect>
                                    <p:set>
                                      <p:cBhvr>
                                        <p:cTn id="10" dur="1" fill="hold">
                                          <p:stCondLst>
                                            <p:cond delay="499"/>
                                          </p:stCondLst>
                                        </p:cTn>
                                        <p:tgtEl>
                                          <p:spTgt spid="15"/>
                                        </p:tgtEl>
                                        <p:attrNameLst>
                                          <p:attrName>style.visibility</p:attrName>
                                        </p:attrNameLst>
                                      </p:cBhvr>
                                      <p:to>
                                        <p:strVal val="hidden"/>
                                      </p:to>
                                    </p:set>
                                  </p:childTnLst>
                                </p:cTn>
                              </p:par>
                              <p:par>
                                <p:cTn id="11" presetID="42" presetClass="path" presetSubtype="0" accel="50000" decel="50000" fill="hold" grpId="0" nodeType="withEffect">
                                  <p:stCondLst>
                                    <p:cond delay="0"/>
                                  </p:stCondLst>
                                  <p:childTnLst>
                                    <p:animMotion origin="layout" path="M 1.875E-6 5.55112E-17 L -0.40508 5.55112E-17 " pathEditMode="relative" rAng="0" ptsTypes="AA">
                                      <p:cBhvr>
                                        <p:cTn id="12" dur="2000" fill="hold"/>
                                        <p:tgtEl>
                                          <p:spTgt spid="43"/>
                                        </p:tgtEl>
                                        <p:attrNameLst>
                                          <p:attrName>ppt_x</p:attrName>
                                          <p:attrName>ppt_y</p:attrName>
                                        </p:attrNameLst>
                                      </p:cBhvr>
                                      <p:rCtr x="-20260" y="0"/>
                                    </p:animMotion>
                                  </p:childTnLst>
                                </p:cTn>
                              </p:par>
                              <p:par>
                                <p:cTn id="13" presetID="42" presetClass="path" presetSubtype="0" accel="50000" decel="50000" fill="hold" grpId="0" nodeType="withEffect">
                                  <p:stCondLst>
                                    <p:cond delay="0"/>
                                  </p:stCondLst>
                                  <p:childTnLst>
                                    <p:animMotion origin="layout" path="M -3.54167E-6 1.85185E-6 L -0.40599 1.85185E-6 " pathEditMode="relative" rAng="0" ptsTypes="AA">
                                      <p:cBhvr>
                                        <p:cTn id="14" dur="2000" fill="hold"/>
                                        <p:tgtEl>
                                          <p:spTgt spid="33"/>
                                        </p:tgtEl>
                                        <p:attrNameLst>
                                          <p:attrName>ppt_x</p:attrName>
                                          <p:attrName>ppt_y</p:attrName>
                                        </p:attrNameLst>
                                      </p:cBhvr>
                                      <p:rCtr x="-2029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5" grpId="0"/>
      <p:bldP spid="33" grpId="0"/>
      <p:bldP spid="4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p:txBody>
          <a:bodyPr/>
          <a:lstStyle/>
          <a:p>
            <a:r>
              <a:rPr lang="zh-CN" altLang="en-US" dirty="0"/>
              <a:t>字符、字符集与字符编码</a:t>
            </a:r>
          </a:p>
        </p:txBody>
      </p:sp>
      <p:sp>
        <p:nvSpPr>
          <p:cNvPr id="35" name="文本框 34"/>
          <p:cNvSpPr txBox="1"/>
          <p:nvPr/>
        </p:nvSpPr>
        <p:spPr>
          <a:xfrm>
            <a:off x="515936" y="2586839"/>
            <a:ext cx="4680000" cy="1258678"/>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wpsdc="http://www.wps.cn/officeDocument/2017/drawingmlCustomData" xmlns="" val="200" checksum="282533468"/>
                </a:ext>
              </a:extLst>
            </a:lvl1pPr>
          </a:lstStyle>
          <a:p>
            <a:r>
              <a:rPr lang="zh-CN" altLang="en-US" dirty="0"/>
              <a:t>字符编码是指一种</a:t>
            </a:r>
            <a:r>
              <a:rPr lang="zh-CN" altLang="en-US" b="1" dirty="0">
                <a:effectLst>
                  <a:outerShdw blurRad="38100" dist="38100" dir="2700000" algn="tl">
                    <a:srgbClr val="000000">
                      <a:alpha val="43137"/>
                    </a:srgbClr>
                  </a:outerShdw>
                </a:effectLst>
              </a:rPr>
              <a:t>映射规则</a:t>
            </a:r>
            <a:r>
              <a:rPr lang="zh-CN" altLang="en-US" dirty="0"/>
              <a:t>，根据这个映射规则可以</a:t>
            </a:r>
            <a:r>
              <a:rPr lang="zh-CN" altLang="en-US" b="1" dirty="0">
                <a:effectLst>
                  <a:outerShdw blurRad="38100" dist="38100" dir="2700000" algn="tl">
                    <a:srgbClr val="000000">
                      <a:alpha val="43137"/>
                    </a:srgbClr>
                  </a:outerShdw>
                </a:effectLst>
              </a:rPr>
              <a:t>将某个字符映射成其他形式的数据</a:t>
            </a:r>
            <a:r>
              <a:rPr lang="zh-CN" altLang="en-US" dirty="0"/>
              <a:t>以便在计算机中存储和传输。</a:t>
            </a:r>
          </a:p>
        </p:txBody>
      </p:sp>
      <p:sp>
        <p:nvSpPr>
          <p:cNvPr id="12" name="文本框 11">
            <a:extLst>
              <a:ext uri="{FF2B5EF4-FFF2-40B4-BE49-F238E27FC236}">
                <a16:creationId xmlns:a16="http://schemas.microsoft.com/office/drawing/2014/main" id="{C9E0F771-BB0D-48E1-9885-9E3DCADCAF77}"/>
              </a:ext>
            </a:extLst>
          </p:cNvPr>
          <p:cNvSpPr txBox="1"/>
          <p:nvPr/>
        </p:nvSpPr>
        <p:spPr>
          <a:xfrm>
            <a:off x="515935" y="1390549"/>
            <a:ext cx="5098047" cy="604909"/>
          </a:xfrm>
          <a:prstGeom prst="rect">
            <a:avLst/>
          </a:prstGeom>
          <a:noFill/>
        </p:spPr>
        <p:txBody>
          <a:bodyPr wrap="square" rtlCol="0">
            <a:spAutoFit/>
          </a:bodyPr>
          <a:lstStyle/>
          <a:p>
            <a:pPr algn="just">
              <a:lnSpc>
                <a:spcPct val="130000"/>
              </a:lnSpc>
            </a:pPr>
            <a:r>
              <a:rPr lang="zh-CN" altLang="en-US" sz="2800" dirty="0">
                <a:gradFill>
                  <a:gsLst>
                    <a:gs pos="100000">
                      <a:schemeClr val="accent4"/>
                    </a:gs>
                    <a:gs pos="23000">
                      <a:schemeClr val="accent1">
                        <a:alpha val="95000"/>
                      </a:schemeClr>
                    </a:gs>
                  </a:gsLst>
                  <a:lin ang="2700000" scaled="1"/>
                </a:gradFill>
                <a:latin typeface="+mj-lt"/>
                <a:ea typeface="+mj-ea"/>
              </a:rPr>
              <a:t>字符编码（</a:t>
            </a:r>
            <a:r>
              <a:rPr lang="en-US" altLang="zh-CN" sz="2800" dirty="0">
                <a:gradFill>
                  <a:gsLst>
                    <a:gs pos="100000">
                      <a:schemeClr val="accent4"/>
                    </a:gs>
                    <a:gs pos="23000">
                      <a:schemeClr val="accent1">
                        <a:alpha val="95000"/>
                      </a:schemeClr>
                    </a:gs>
                  </a:gsLst>
                  <a:lin ang="2700000" scaled="1"/>
                </a:gradFill>
                <a:latin typeface="+mj-lt"/>
                <a:ea typeface="+mj-ea"/>
              </a:rPr>
              <a:t>Character Encoding</a:t>
            </a:r>
            <a:r>
              <a:rPr lang="zh-CN" altLang="en-US" sz="2800" dirty="0">
                <a:gradFill>
                  <a:gsLst>
                    <a:gs pos="100000">
                      <a:schemeClr val="accent4"/>
                    </a:gs>
                    <a:gs pos="23000">
                      <a:schemeClr val="accent1">
                        <a:alpha val="95000"/>
                      </a:schemeClr>
                    </a:gs>
                  </a:gsLst>
                  <a:lin ang="2700000" scaled="1"/>
                </a:gradFill>
                <a:latin typeface="+mj-lt"/>
                <a:ea typeface="+mj-ea"/>
              </a:rPr>
              <a:t>）</a:t>
            </a:r>
          </a:p>
        </p:txBody>
      </p:sp>
      <p:cxnSp>
        <p:nvCxnSpPr>
          <p:cNvPr id="13" name="直接连接符 12">
            <a:extLst>
              <a:ext uri="{FF2B5EF4-FFF2-40B4-BE49-F238E27FC236}">
                <a16:creationId xmlns:a16="http://schemas.microsoft.com/office/drawing/2014/main" id="{7A51B91E-A968-455D-8924-5AF42430A4B2}"/>
              </a:ext>
            </a:extLst>
          </p:cNvPr>
          <p:cNvCxnSpPr>
            <a:cxnSpLocks/>
          </p:cNvCxnSpPr>
          <p:nvPr/>
        </p:nvCxnSpPr>
        <p:spPr>
          <a:xfrm>
            <a:off x="606000" y="1990648"/>
            <a:ext cx="10980000" cy="0"/>
          </a:xfrm>
          <a:prstGeom prst="line">
            <a:avLst/>
          </a:prstGeom>
          <a:ln w="19050" cap="rnd">
            <a:gradFill>
              <a:gsLst>
                <a:gs pos="0">
                  <a:schemeClr val="accent1"/>
                </a:gs>
                <a:gs pos="100000">
                  <a:schemeClr val="accent4"/>
                </a:gs>
              </a:gsLst>
              <a:lin ang="0" scaled="0"/>
            </a:gradFill>
            <a:round/>
          </a:ln>
        </p:spPr>
        <p:style>
          <a:lnRef idx="1">
            <a:schemeClr val="accent1"/>
          </a:lnRef>
          <a:fillRef idx="0">
            <a:schemeClr val="accent1"/>
          </a:fillRef>
          <a:effectRef idx="0">
            <a:schemeClr val="accent1"/>
          </a:effectRef>
          <a:fontRef idx="minor">
            <a:schemeClr val="tx1"/>
          </a:fontRef>
        </p:style>
      </p:cxnSp>
      <p:sp>
        <p:nvSpPr>
          <p:cNvPr id="15" name="文本框 14">
            <a:extLst>
              <a:ext uri="{FF2B5EF4-FFF2-40B4-BE49-F238E27FC236}">
                <a16:creationId xmlns:a16="http://schemas.microsoft.com/office/drawing/2014/main" id="{554E4C8A-B4D3-4B8B-8715-6BD2BC1CB7D0}"/>
              </a:ext>
            </a:extLst>
          </p:cNvPr>
          <p:cNvSpPr txBox="1"/>
          <p:nvPr/>
        </p:nvSpPr>
        <p:spPr>
          <a:xfrm>
            <a:off x="515936" y="2115742"/>
            <a:ext cx="468000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概念</a:t>
            </a:r>
          </a:p>
        </p:txBody>
      </p:sp>
      <p:sp>
        <p:nvSpPr>
          <p:cNvPr id="31" name="文本框 30">
            <a:extLst>
              <a:ext uri="{FF2B5EF4-FFF2-40B4-BE49-F238E27FC236}">
                <a16:creationId xmlns:a16="http://schemas.microsoft.com/office/drawing/2014/main" id="{1DEE9DC5-CDE3-4061-A90C-5D6D09942BDC}"/>
              </a:ext>
            </a:extLst>
          </p:cNvPr>
          <p:cNvSpPr txBox="1"/>
          <p:nvPr/>
        </p:nvSpPr>
        <p:spPr>
          <a:xfrm>
            <a:off x="511530" y="3878944"/>
            <a:ext cx="4680000" cy="1258678"/>
          </a:xfrm>
          <a:prstGeom prst="rect">
            <a:avLst/>
          </a:prstGeom>
          <a:noFill/>
        </p:spPr>
        <p:txBody>
          <a:bodyPr wrap="square" rtlCol="0">
            <a:spAutoFit/>
          </a:bodyPr>
          <a:lstStyle>
            <a:defPPr>
              <a:defRPr lang="zh-CN"/>
            </a:defPPr>
            <a:lvl1pPr algn="just" fontAlgn="auto">
              <a:lnSpc>
                <a:spcPct val="130000"/>
              </a:lnSpc>
              <a:defRPr sz="2000">
                <a:solidFill>
                  <a:schemeClr val="tx2"/>
                </a:solidFill>
              </a:defRPr>
              <a:extLst>
                <a:ext uri="{35155182-B16C-46BC-9424-99874614C6A1}">
                  <wpsdc:indentchars xmlns:wpsdc="http://www.wps.cn/officeDocument/2017/drawingmlCustomData" xmlns="" val="200" checksum="282533468"/>
                </a:ext>
              </a:extLst>
            </a:lvl1pPr>
          </a:lstStyle>
          <a:p>
            <a:r>
              <a:rPr lang="zh-CN" altLang="en-US" b="1" dirty="0">
                <a:effectLst>
                  <a:outerShdw blurRad="38100" dist="38100" dir="2700000" algn="tl">
                    <a:srgbClr val="000000">
                      <a:alpha val="43137"/>
                    </a:srgbClr>
                  </a:outerShdw>
                </a:effectLst>
              </a:rPr>
              <a:t>每种字符集都有自己的字符编码规则</a:t>
            </a:r>
            <a:r>
              <a:rPr lang="zh-CN" altLang="en-US" dirty="0"/>
              <a:t>，常用的字符集编码规则还有 </a:t>
            </a:r>
            <a:r>
              <a:rPr lang="en-US" altLang="zh-CN" dirty="0"/>
              <a:t>UTF-8</a:t>
            </a:r>
            <a:r>
              <a:rPr lang="zh-CN" altLang="en-US" dirty="0"/>
              <a:t>编码、</a:t>
            </a:r>
            <a:r>
              <a:rPr lang="en-US" altLang="zh-CN" dirty="0"/>
              <a:t>GBK</a:t>
            </a:r>
            <a:r>
              <a:rPr lang="zh-CN" altLang="en-US" dirty="0"/>
              <a:t>编码、</a:t>
            </a:r>
            <a:r>
              <a:rPr lang="en-US" altLang="zh-CN" dirty="0"/>
              <a:t>Big5</a:t>
            </a:r>
            <a:r>
              <a:rPr lang="zh-CN" altLang="en-US" dirty="0"/>
              <a:t>编码等。</a:t>
            </a:r>
          </a:p>
        </p:txBody>
      </p:sp>
      <p:sp>
        <p:nvSpPr>
          <p:cNvPr id="32" name="文本框 31">
            <a:extLst>
              <a:ext uri="{FF2B5EF4-FFF2-40B4-BE49-F238E27FC236}">
                <a16:creationId xmlns:a16="http://schemas.microsoft.com/office/drawing/2014/main" id="{3B22E493-37DF-45A2-A0E2-A7D9421425B5}"/>
              </a:ext>
            </a:extLst>
          </p:cNvPr>
          <p:cNvSpPr txBox="1"/>
          <p:nvPr/>
        </p:nvSpPr>
        <p:spPr>
          <a:xfrm>
            <a:off x="5721986" y="4529208"/>
            <a:ext cx="5973444" cy="2058897"/>
          </a:xfrm>
          <a:prstGeom prst="rect">
            <a:avLst/>
          </a:prstGeom>
          <a:noFill/>
        </p:spPr>
        <p:txBody>
          <a:bodyPr wrap="square" rtlCol="0">
            <a:spAutoFit/>
          </a:bodyPr>
          <a:lstStyle/>
          <a:p>
            <a:pPr marL="342900" indent="-342900" algn="just" fontAlgn="auto">
              <a:lnSpc>
                <a:spcPct val="130000"/>
              </a:lnSpc>
              <a:buSzPct val="60000"/>
              <a:buFont typeface="Wingdings" panose="05000000000000000000" pitchFamily="2" charset="2"/>
              <a:buChar char="l"/>
            </a:pPr>
            <a:r>
              <a:rPr lang="en-US" altLang="zh-CN" sz="2000" dirty="0">
                <a:solidFill>
                  <a:schemeClr val="tx2"/>
                </a:solidFill>
                <a:sym typeface="+mn-ea"/>
              </a:rPr>
              <a:t>ASCII</a:t>
            </a:r>
            <a:r>
              <a:rPr lang="zh-CN" altLang="en-US" sz="2000" dirty="0">
                <a:solidFill>
                  <a:schemeClr val="tx2"/>
                </a:solidFill>
                <a:sym typeface="+mn-ea"/>
              </a:rPr>
              <a:t>字符编码规定使用单字节中低位的</a:t>
            </a:r>
            <a:r>
              <a:rPr lang="en-US" altLang="zh-CN" sz="2000" dirty="0">
                <a:solidFill>
                  <a:schemeClr val="tx2"/>
                </a:solidFill>
                <a:sym typeface="+mn-ea"/>
              </a:rPr>
              <a:t>7</a:t>
            </a:r>
            <a:r>
              <a:rPr lang="zh-CN" altLang="en-US" sz="2000" dirty="0">
                <a:solidFill>
                  <a:schemeClr val="tx2"/>
                </a:solidFill>
                <a:sym typeface="+mn-ea"/>
              </a:rPr>
              <a:t>个比特去编码所有的字符，在这个编码规则下字母</a:t>
            </a:r>
            <a:r>
              <a:rPr lang="en-US" altLang="zh-CN" sz="2000" b="1" dirty="0">
                <a:solidFill>
                  <a:schemeClr val="tx2"/>
                </a:solidFill>
                <a:effectLst>
                  <a:outerShdw blurRad="38100" dist="38100" dir="2700000" algn="tl">
                    <a:srgbClr val="000000">
                      <a:alpha val="43137"/>
                    </a:srgbClr>
                  </a:outerShdw>
                </a:effectLst>
                <a:sym typeface="+mn-ea"/>
              </a:rPr>
              <a:t>A</a:t>
            </a:r>
            <a:r>
              <a:rPr lang="zh-CN" altLang="en-US" sz="2000" dirty="0">
                <a:solidFill>
                  <a:schemeClr val="tx2"/>
                </a:solidFill>
                <a:sym typeface="+mn-ea"/>
              </a:rPr>
              <a:t>的编号是</a:t>
            </a:r>
            <a:r>
              <a:rPr lang="en-US" altLang="zh-CN" sz="2000" b="1" dirty="0">
                <a:solidFill>
                  <a:schemeClr val="tx2"/>
                </a:solidFill>
                <a:effectLst>
                  <a:outerShdw blurRad="38100" dist="38100" dir="2700000" algn="tl">
                    <a:srgbClr val="000000">
                      <a:alpha val="43137"/>
                    </a:srgbClr>
                  </a:outerShdw>
                </a:effectLst>
                <a:sym typeface="+mn-ea"/>
              </a:rPr>
              <a:t>65</a:t>
            </a:r>
            <a:r>
              <a:rPr lang="zh-CN" altLang="en-US" sz="2000" dirty="0">
                <a:solidFill>
                  <a:schemeClr val="tx2"/>
                </a:solidFill>
                <a:sym typeface="+mn-ea"/>
              </a:rPr>
              <a:t>（</a:t>
            </a:r>
            <a:r>
              <a:rPr lang="en-US" altLang="zh-CN" sz="2000" dirty="0">
                <a:solidFill>
                  <a:schemeClr val="tx2"/>
                </a:solidFill>
                <a:sym typeface="+mn-ea"/>
              </a:rPr>
              <a:t>ASCII</a:t>
            </a:r>
            <a:r>
              <a:rPr lang="zh-CN" altLang="en-US" sz="2000" dirty="0">
                <a:solidFill>
                  <a:schemeClr val="tx2"/>
                </a:solidFill>
                <a:sym typeface="+mn-ea"/>
              </a:rPr>
              <a:t>码），用单字节表示就是</a:t>
            </a:r>
            <a:r>
              <a:rPr lang="en-US" altLang="zh-CN" sz="2000" b="1" dirty="0">
                <a:solidFill>
                  <a:schemeClr val="tx2"/>
                </a:solidFill>
                <a:effectLst>
                  <a:outerShdw blurRad="38100" dist="38100" dir="2700000" algn="tl">
                    <a:srgbClr val="000000">
                      <a:alpha val="43137"/>
                    </a:srgbClr>
                  </a:outerShdw>
                </a:effectLst>
                <a:sym typeface="+mn-ea"/>
              </a:rPr>
              <a:t>0x41</a:t>
            </a:r>
            <a:r>
              <a:rPr lang="zh-CN" altLang="en-US" sz="2000" dirty="0">
                <a:solidFill>
                  <a:schemeClr val="tx2"/>
                </a:solidFill>
                <a:sym typeface="+mn-ea"/>
              </a:rPr>
              <a:t>，因此写入存储设备的时候就是二进制的 </a:t>
            </a:r>
            <a:r>
              <a:rPr lang="en-US" altLang="zh-CN" sz="2000" b="1" dirty="0">
                <a:solidFill>
                  <a:schemeClr val="tx2"/>
                </a:solidFill>
                <a:effectLst>
                  <a:outerShdw blurRad="38100" dist="38100" dir="2700000" algn="tl">
                    <a:srgbClr val="000000">
                      <a:alpha val="43137"/>
                    </a:srgbClr>
                  </a:outerShdw>
                </a:effectLst>
                <a:sym typeface="+mn-ea"/>
              </a:rPr>
              <a:t>01000001</a:t>
            </a:r>
            <a:r>
              <a:rPr lang="zh-CN" altLang="en-US" sz="2000" dirty="0">
                <a:solidFill>
                  <a:schemeClr val="tx2"/>
                </a:solidFill>
                <a:sym typeface="+mn-ea"/>
              </a:rPr>
              <a:t>。</a:t>
            </a:r>
            <a:endParaRPr lang="zh-CN" altLang="en-US" sz="2000" dirty="0">
              <a:solidFill>
                <a:schemeClr val="tx2"/>
              </a:solidFill>
            </a:endParaRPr>
          </a:p>
        </p:txBody>
      </p:sp>
      <p:sp>
        <p:nvSpPr>
          <p:cNvPr id="33" name="文本框 32">
            <a:extLst>
              <a:ext uri="{FF2B5EF4-FFF2-40B4-BE49-F238E27FC236}">
                <a16:creationId xmlns:a16="http://schemas.microsoft.com/office/drawing/2014/main" id="{DB338C05-70B7-4C4B-901A-713CCAEB55D0}"/>
              </a:ext>
            </a:extLst>
          </p:cNvPr>
          <p:cNvSpPr txBox="1"/>
          <p:nvPr/>
        </p:nvSpPr>
        <p:spPr>
          <a:xfrm>
            <a:off x="5721986" y="2115742"/>
            <a:ext cx="5954080" cy="400110"/>
          </a:xfrm>
          <a:prstGeom prst="rect">
            <a:avLst/>
          </a:prstGeom>
          <a:noFill/>
        </p:spPr>
        <p:txBody>
          <a:bodyPr wrap="square" rtlCol="0">
            <a:spAutoFit/>
          </a:bodyPr>
          <a:lstStyle/>
          <a:p>
            <a:pPr algn="just" fontAlgn="auto">
              <a:extLst>
                <a:ext uri="{35155182-B16C-46BC-9424-99874614C6A1}">
                  <wpsdc:indentchars xmlns:wpsdc="http://www.wps.cn/officeDocument/2017/drawingmlCustomData" xmlns="" val="200" checksum="282533468"/>
                </a:ext>
              </a:extLst>
            </a:pPr>
            <a:r>
              <a:rPr lang="zh-CN" altLang="en-US" sz="2000" dirty="0">
                <a:solidFill>
                  <a:schemeClr val="tx2"/>
                </a:solidFill>
                <a:latin typeface="+mj-ea"/>
                <a:ea typeface="+mj-ea"/>
              </a:rPr>
              <a:t>例子</a:t>
            </a:r>
          </a:p>
        </p:txBody>
      </p:sp>
      <p:sp>
        <p:nvSpPr>
          <p:cNvPr id="45" name="文本框 44">
            <a:extLst>
              <a:ext uri="{FF2B5EF4-FFF2-40B4-BE49-F238E27FC236}">
                <a16:creationId xmlns:a16="http://schemas.microsoft.com/office/drawing/2014/main" id="{8C5491CA-BBBF-495C-9981-50E60107BEC2}"/>
              </a:ext>
            </a:extLst>
          </p:cNvPr>
          <p:cNvSpPr txBox="1"/>
          <p:nvPr/>
        </p:nvSpPr>
        <p:spPr>
          <a:xfrm>
            <a:off x="6235959" y="3181364"/>
            <a:ext cx="2889319" cy="820738"/>
          </a:xfrm>
          <a:prstGeom prst="rect">
            <a:avLst/>
          </a:prstGeom>
          <a:noFill/>
        </p:spPr>
        <p:txBody>
          <a:bodyPr wrap="square" rtlCol="0">
            <a:spAutoFit/>
          </a:bodyPr>
          <a:lstStyle/>
          <a:p>
            <a:pPr algn="ctr">
              <a:lnSpc>
                <a:spcPct val="130000"/>
              </a:lnSpc>
            </a:pPr>
            <a:r>
              <a:rPr lang="en-US" altLang="zh-CN" sz="4000" dirty="0">
                <a:solidFill>
                  <a:schemeClr val="tx2"/>
                </a:solidFill>
              </a:rPr>
              <a:t>0100</a:t>
            </a:r>
            <a:endParaRPr lang="en-US" altLang="zh-CN" sz="5400" dirty="0">
              <a:solidFill>
                <a:schemeClr val="tx2"/>
              </a:solidFill>
            </a:endParaRPr>
          </a:p>
        </p:txBody>
      </p:sp>
      <p:sp>
        <p:nvSpPr>
          <p:cNvPr id="59" name="文本框 58">
            <a:extLst>
              <a:ext uri="{FF2B5EF4-FFF2-40B4-BE49-F238E27FC236}">
                <a16:creationId xmlns:a16="http://schemas.microsoft.com/office/drawing/2014/main" id="{49F7E29B-ABD7-42CC-956B-C5CE59FB30E9}"/>
              </a:ext>
            </a:extLst>
          </p:cNvPr>
          <p:cNvSpPr txBox="1"/>
          <p:nvPr/>
        </p:nvSpPr>
        <p:spPr>
          <a:xfrm>
            <a:off x="6251441" y="3759811"/>
            <a:ext cx="2889319" cy="820738"/>
          </a:xfrm>
          <a:prstGeom prst="rect">
            <a:avLst/>
          </a:prstGeom>
          <a:noFill/>
        </p:spPr>
        <p:txBody>
          <a:bodyPr wrap="square" rtlCol="0">
            <a:spAutoFit/>
          </a:bodyPr>
          <a:lstStyle/>
          <a:p>
            <a:pPr algn="ctr">
              <a:lnSpc>
                <a:spcPct val="130000"/>
              </a:lnSpc>
            </a:pPr>
            <a:r>
              <a:rPr lang="en-US" altLang="zh-CN" sz="4000" dirty="0">
                <a:ln w="28575">
                  <a:solidFill>
                    <a:schemeClr val="accent1"/>
                  </a:solidFill>
                </a:ln>
                <a:solidFill>
                  <a:schemeClr val="accent1"/>
                </a:solidFill>
              </a:rPr>
              <a:t>0100</a:t>
            </a:r>
            <a:endParaRPr lang="en-US" altLang="zh-CN" sz="5400" dirty="0">
              <a:ln w="28575">
                <a:solidFill>
                  <a:schemeClr val="accent1"/>
                </a:solidFill>
              </a:ln>
              <a:solidFill>
                <a:schemeClr val="accent1"/>
              </a:solidFill>
            </a:endParaRPr>
          </a:p>
        </p:txBody>
      </p:sp>
      <p:sp>
        <p:nvSpPr>
          <p:cNvPr id="62" name="文本框 61">
            <a:extLst>
              <a:ext uri="{FF2B5EF4-FFF2-40B4-BE49-F238E27FC236}">
                <a16:creationId xmlns:a16="http://schemas.microsoft.com/office/drawing/2014/main" id="{A7F1346D-A864-47B4-90A0-88F11900F827}"/>
              </a:ext>
            </a:extLst>
          </p:cNvPr>
          <p:cNvSpPr txBox="1"/>
          <p:nvPr/>
        </p:nvSpPr>
        <p:spPr>
          <a:xfrm>
            <a:off x="7818488" y="3176555"/>
            <a:ext cx="2889319" cy="820738"/>
          </a:xfrm>
          <a:prstGeom prst="rect">
            <a:avLst/>
          </a:prstGeom>
          <a:noFill/>
        </p:spPr>
        <p:txBody>
          <a:bodyPr wrap="square" rtlCol="0">
            <a:spAutoFit/>
          </a:bodyPr>
          <a:lstStyle/>
          <a:p>
            <a:pPr algn="ctr">
              <a:lnSpc>
                <a:spcPct val="130000"/>
              </a:lnSpc>
            </a:pPr>
            <a:r>
              <a:rPr lang="en-US" altLang="zh-CN" sz="4000" dirty="0">
                <a:solidFill>
                  <a:schemeClr val="tx2"/>
                </a:solidFill>
              </a:rPr>
              <a:t>0001</a:t>
            </a:r>
            <a:endParaRPr lang="en-US" altLang="zh-CN" sz="5400" dirty="0">
              <a:solidFill>
                <a:schemeClr val="tx2"/>
              </a:solidFill>
            </a:endParaRPr>
          </a:p>
        </p:txBody>
      </p:sp>
      <p:sp>
        <p:nvSpPr>
          <p:cNvPr id="63" name="文本框 62">
            <a:extLst>
              <a:ext uri="{FF2B5EF4-FFF2-40B4-BE49-F238E27FC236}">
                <a16:creationId xmlns:a16="http://schemas.microsoft.com/office/drawing/2014/main" id="{5B180814-7BB8-4FA0-A240-F269AF9496D5}"/>
              </a:ext>
            </a:extLst>
          </p:cNvPr>
          <p:cNvSpPr txBox="1"/>
          <p:nvPr/>
        </p:nvSpPr>
        <p:spPr>
          <a:xfrm>
            <a:off x="7833970" y="3755002"/>
            <a:ext cx="2889319" cy="820738"/>
          </a:xfrm>
          <a:prstGeom prst="rect">
            <a:avLst/>
          </a:prstGeom>
          <a:noFill/>
        </p:spPr>
        <p:txBody>
          <a:bodyPr wrap="square" rtlCol="0">
            <a:spAutoFit/>
          </a:bodyPr>
          <a:lstStyle/>
          <a:p>
            <a:pPr algn="ctr">
              <a:lnSpc>
                <a:spcPct val="130000"/>
              </a:lnSpc>
            </a:pPr>
            <a:r>
              <a:rPr lang="en-US" altLang="zh-CN" sz="4000" dirty="0">
                <a:ln w="28575">
                  <a:solidFill>
                    <a:schemeClr val="accent1"/>
                  </a:solidFill>
                </a:ln>
                <a:solidFill>
                  <a:schemeClr val="accent1"/>
                </a:solidFill>
              </a:rPr>
              <a:t>0001</a:t>
            </a:r>
          </a:p>
        </p:txBody>
      </p:sp>
      <p:sp>
        <p:nvSpPr>
          <p:cNvPr id="64" name="文本框 63">
            <a:extLst>
              <a:ext uri="{FF2B5EF4-FFF2-40B4-BE49-F238E27FC236}">
                <a16:creationId xmlns:a16="http://schemas.microsoft.com/office/drawing/2014/main" id="{66E6A04B-274F-4446-A7BC-4D6CBE3FC285}"/>
              </a:ext>
            </a:extLst>
          </p:cNvPr>
          <p:cNvSpPr txBox="1"/>
          <p:nvPr/>
        </p:nvSpPr>
        <p:spPr>
          <a:xfrm>
            <a:off x="8102623" y="2111693"/>
            <a:ext cx="882696" cy="1403398"/>
          </a:xfrm>
          <a:prstGeom prst="rect">
            <a:avLst/>
          </a:prstGeom>
          <a:noFill/>
        </p:spPr>
        <p:txBody>
          <a:bodyPr wrap="square" rtlCol="0">
            <a:spAutoFit/>
          </a:bodyPr>
          <a:lstStyle/>
          <a:p>
            <a:pPr algn="just">
              <a:lnSpc>
                <a:spcPct val="130000"/>
              </a:lnSpc>
            </a:pPr>
            <a:r>
              <a:rPr lang="en-US" altLang="zh-CN" sz="7200" dirty="0">
                <a:gradFill>
                  <a:gsLst>
                    <a:gs pos="100000">
                      <a:schemeClr val="accent4"/>
                    </a:gs>
                    <a:gs pos="23000">
                      <a:schemeClr val="accent1">
                        <a:alpha val="95000"/>
                      </a:schemeClr>
                    </a:gs>
                  </a:gsLst>
                  <a:lin ang="2700000" scaled="1"/>
                </a:gradFill>
                <a:latin typeface="+mj-lt"/>
                <a:ea typeface="+mj-ea"/>
              </a:rPr>
              <a:t>A</a:t>
            </a:r>
            <a:endParaRPr lang="zh-CN" altLang="en-US" sz="8800" dirty="0">
              <a:gradFill>
                <a:gsLst>
                  <a:gs pos="100000">
                    <a:schemeClr val="accent4"/>
                  </a:gs>
                  <a:gs pos="23000">
                    <a:schemeClr val="accent1">
                      <a:alpha val="95000"/>
                    </a:schemeClr>
                  </a:gs>
                </a:gsLst>
                <a:lin ang="2700000" scaled="1"/>
              </a:gradFill>
              <a:latin typeface="+mj-lt"/>
              <a:ea typeface="+mj-ea"/>
            </a:endParaRPr>
          </a:p>
        </p:txBody>
      </p:sp>
      <p:sp>
        <p:nvSpPr>
          <p:cNvPr id="65" name="文本框 64">
            <a:extLst>
              <a:ext uri="{FF2B5EF4-FFF2-40B4-BE49-F238E27FC236}">
                <a16:creationId xmlns:a16="http://schemas.microsoft.com/office/drawing/2014/main" id="{8050BE7F-7782-415E-9036-13CE5F509D00}"/>
              </a:ext>
            </a:extLst>
          </p:cNvPr>
          <p:cNvSpPr txBox="1"/>
          <p:nvPr/>
        </p:nvSpPr>
        <p:spPr>
          <a:xfrm>
            <a:off x="7820577" y="3212530"/>
            <a:ext cx="1442570" cy="747897"/>
          </a:xfrm>
          <a:prstGeom prst="rect">
            <a:avLst/>
          </a:prstGeom>
          <a:noFill/>
        </p:spPr>
        <p:txBody>
          <a:bodyPr wrap="square">
            <a:spAutoFit/>
          </a:bodyPr>
          <a:lstStyle/>
          <a:p>
            <a:pPr algn="just">
              <a:lnSpc>
                <a:spcPct val="130000"/>
              </a:lnSpc>
            </a:pPr>
            <a:r>
              <a:rPr lang="en-US" altLang="zh-CN" sz="3600" dirty="0">
                <a:gradFill>
                  <a:gsLst>
                    <a:gs pos="100000">
                      <a:schemeClr val="accent4"/>
                    </a:gs>
                    <a:gs pos="23000">
                      <a:schemeClr val="accent1">
                        <a:alpha val="95000"/>
                      </a:schemeClr>
                    </a:gs>
                  </a:gsLst>
                  <a:lin ang="2700000" scaled="1"/>
                </a:gradFill>
                <a:latin typeface="+mj-lt"/>
                <a:ea typeface="+mj-ea"/>
              </a:rPr>
              <a:t>ASCII</a:t>
            </a:r>
            <a:endParaRPr lang="zh-CN" altLang="en-US" sz="3600" dirty="0">
              <a:gradFill>
                <a:gsLst>
                  <a:gs pos="100000">
                    <a:schemeClr val="accent4"/>
                  </a:gs>
                  <a:gs pos="23000">
                    <a:schemeClr val="accent1">
                      <a:alpha val="95000"/>
                    </a:schemeClr>
                  </a:gs>
                </a:gsLst>
                <a:lin ang="2700000" scaled="1"/>
              </a:gradFill>
              <a:latin typeface="+mj-lt"/>
              <a:ea typeface="+mj-ea"/>
            </a:endParaRPr>
          </a:p>
        </p:txBody>
      </p:sp>
    </p:spTree>
    <p:custDataLst>
      <p:tags r:id="rId1"/>
    </p:custDataLst>
    <p:extLst>
      <p:ext uri="{BB962C8B-B14F-4D97-AF65-F5344CB8AC3E}">
        <p14:creationId xmlns:p14="http://schemas.microsoft.com/office/powerpoint/2010/main" val="13629870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4"/>
                                        </p:tgtEl>
                                        <p:attrNameLst>
                                          <p:attrName>style.visibility</p:attrName>
                                        </p:attrNameLst>
                                      </p:cBhvr>
                                      <p:to>
                                        <p:strVal val="visible"/>
                                      </p:to>
                                    </p:set>
                                    <p:animEffect transition="in" filter="fade">
                                      <p:cBhvr>
                                        <p:cTn id="15" dur="500"/>
                                        <p:tgtEl>
                                          <p:spTgt spid="64"/>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path" presetSubtype="0" accel="50000" decel="50000" fill="hold" grpId="1" nodeType="clickEffect">
                                  <p:stCondLst>
                                    <p:cond delay="0"/>
                                  </p:stCondLst>
                                  <p:childTnLst>
                                    <p:animMotion origin="layout" path="M 1.45833E-6 7.40741E-7 L 1.45833E-6 0.09074 " pathEditMode="relative" rAng="0" ptsTypes="AA">
                                      <p:cBhvr>
                                        <p:cTn id="19" dur="2000" fill="hold"/>
                                        <p:tgtEl>
                                          <p:spTgt spid="64">
                                            <p:txEl>
                                              <p:pRg st="0" end="0"/>
                                            </p:txEl>
                                          </p:spTgt>
                                        </p:tgtEl>
                                        <p:attrNameLst>
                                          <p:attrName>ppt_x</p:attrName>
                                          <p:attrName>ppt_y</p:attrName>
                                        </p:attrNameLst>
                                      </p:cBhvr>
                                      <p:rCtr x="0" y="4537"/>
                                    </p:animMotion>
                                  </p:childTnLst>
                                </p:cTn>
                              </p:par>
                            </p:childTnLst>
                          </p:cTn>
                        </p:par>
                        <p:par>
                          <p:cTn id="20" fill="hold">
                            <p:stCondLst>
                              <p:cond delay="2000"/>
                            </p:stCondLst>
                            <p:childTnLst>
                              <p:par>
                                <p:cTn id="21" presetID="10" presetClass="exit" presetSubtype="0" fill="hold" grpId="2" nodeType="afterEffect">
                                  <p:stCondLst>
                                    <p:cond delay="0"/>
                                  </p:stCondLst>
                                  <p:childTnLst>
                                    <p:animEffect transition="out" filter="fade">
                                      <p:cBhvr>
                                        <p:cTn id="22" dur="250"/>
                                        <p:tgtEl>
                                          <p:spTgt spid="64">
                                            <p:txEl>
                                              <p:pRg st="0" end="0"/>
                                            </p:txEl>
                                          </p:spTgt>
                                        </p:tgtEl>
                                      </p:cBhvr>
                                    </p:animEffect>
                                    <p:set>
                                      <p:cBhvr>
                                        <p:cTn id="23" dur="1" fill="hold">
                                          <p:stCondLst>
                                            <p:cond delay="249"/>
                                          </p:stCondLst>
                                        </p:cTn>
                                        <p:tgtEl>
                                          <p:spTgt spid="64">
                                            <p:txEl>
                                              <p:pRg st="0" end="0"/>
                                            </p:txEl>
                                          </p:spTgt>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0" nodeType="clickEffect">
                                  <p:stCondLst>
                                    <p:cond delay="0"/>
                                  </p:stCondLst>
                                  <p:childTnLst>
                                    <p:animEffect transition="out" filter="fade">
                                      <p:cBhvr>
                                        <p:cTn id="27" dur="500"/>
                                        <p:tgtEl>
                                          <p:spTgt spid="65"/>
                                        </p:tgtEl>
                                      </p:cBhvr>
                                    </p:animEffect>
                                    <p:set>
                                      <p:cBhvr>
                                        <p:cTn id="28" dur="1" fill="hold">
                                          <p:stCondLst>
                                            <p:cond delay="499"/>
                                          </p:stCondLst>
                                        </p:cTn>
                                        <p:tgtEl>
                                          <p:spTgt spid="65"/>
                                        </p:tgtEl>
                                        <p:attrNameLst>
                                          <p:attrName>style.visibility</p:attrName>
                                        </p:attrNameLst>
                                      </p:cBhvr>
                                      <p:to>
                                        <p:strVal val="hidden"/>
                                      </p:to>
                                    </p:set>
                                  </p:childTnLst>
                                </p:cTn>
                              </p:par>
                            </p:childTnLst>
                          </p:cTn>
                        </p:par>
                        <p:par>
                          <p:cTn id="29" fill="hold">
                            <p:stCondLst>
                              <p:cond delay="500"/>
                            </p:stCondLst>
                            <p:childTnLst>
                              <p:par>
                                <p:cTn id="30" presetID="10" presetClass="entr" presetSubtype="0" fill="hold" grpId="2" nodeType="after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fade">
                                      <p:cBhvr>
                                        <p:cTn id="32" dur="500"/>
                                        <p:tgtEl>
                                          <p:spTgt spid="62"/>
                                        </p:tgtEl>
                                      </p:cBhvr>
                                    </p:animEffect>
                                  </p:childTnLst>
                                </p:cTn>
                              </p:par>
                              <p:par>
                                <p:cTn id="33" presetID="10" presetClass="entr" presetSubtype="0" fill="hold" grpId="2" nodeType="withEffect">
                                  <p:stCondLst>
                                    <p:cond delay="0"/>
                                  </p:stCondLst>
                                  <p:childTnLst>
                                    <p:set>
                                      <p:cBhvr>
                                        <p:cTn id="34" dur="1" fill="hold">
                                          <p:stCondLst>
                                            <p:cond delay="0"/>
                                          </p:stCondLst>
                                        </p:cTn>
                                        <p:tgtEl>
                                          <p:spTgt spid="45"/>
                                        </p:tgtEl>
                                        <p:attrNameLst>
                                          <p:attrName>style.visibility</p:attrName>
                                        </p:attrNameLst>
                                      </p:cBhvr>
                                      <p:to>
                                        <p:strVal val="visible"/>
                                      </p:to>
                                    </p:set>
                                    <p:animEffect transition="in" filter="fade">
                                      <p:cBhvr>
                                        <p:cTn id="35" dur="500"/>
                                        <p:tgtEl>
                                          <p:spTgt spid="45"/>
                                        </p:tgtEl>
                                      </p:cBhvr>
                                    </p:animEffect>
                                  </p:childTnLst>
                                </p:cTn>
                              </p:par>
                            </p:childTnLst>
                          </p:cTn>
                        </p:par>
                        <p:par>
                          <p:cTn id="36" fill="hold">
                            <p:stCondLst>
                              <p:cond delay="1000"/>
                            </p:stCondLst>
                            <p:childTnLst>
                              <p:par>
                                <p:cTn id="37" presetID="42" presetClass="path" presetSubtype="0" accel="50000" decel="50000" fill="hold" grpId="0" nodeType="afterEffect">
                                  <p:stCondLst>
                                    <p:cond delay="0"/>
                                  </p:stCondLst>
                                  <p:childTnLst>
                                    <p:animMotion origin="layout" path="M 4.375E-6 3.33333E-6 L 4.375E-6 0.08588 " pathEditMode="relative" rAng="0" ptsTypes="AA">
                                      <p:cBhvr>
                                        <p:cTn id="38" dur="2000" fill="hold"/>
                                        <p:tgtEl>
                                          <p:spTgt spid="62"/>
                                        </p:tgtEl>
                                        <p:attrNameLst>
                                          <p:attrName>ppt_x</p:attrName>
                                          <p:attrName>ppt_y</p:attrName>
                                        </p:attrNameLst>
                                      </p:cBhvr>
                                      <p:rCtr x="0" y="4282"/>
                                    </p:animMotion>
                                  </p:childTnLst>
                                </p:cTn>
                              </p:par>
                              <p:par>
                                <p:cTn id="39" presetID="42" presetClass="path" presetSubtype="0" accel="50000" decel="50000" fill="hold" grpId="0" nodeType="withEffect">
                                  <p:stCondLst>
                                    <p:cond delay="0"/>
                                  </p:stCondLst>
                                  <p:childTnLst>
                                    <p:animMotion origin="layout" path="M 2.08333E-6 -1.11111E-6 L 2.08333E-6 0.08426 " pathEditMode="relative" rAng="0" ptsTypes="AA">
                                      <p:cBhvr>
                                        <p:cTn id="40" dur="2000" fill="hold"/>
                                        <p:tgtEl>
                                          <p:spTgt spid="45"/>
                                        </p:tgtEl>
                                        <p:attrNameLst>
                                          <p:attrName>ppt_x</p:attrName>
                                          <p:attrName>ppt_y</p:attrName>
                                        </p:attrNameLst>
                                      </p:cBhvr>
                                      <p:rCtr x="0" y="4213"/>
                                    </p:animMotion>
                                  </p:childTnLst>
                                </p:cTn>
                              </p:par>
                            </p:childTnLst>
                          </p:cTn>
                        </p:par>
                        <p:par>
                          <p:cTn id="41" fill="hold">
                            <p:stCondLst>
                              <p:cond delay="3000"/>
                            </p:stCondLst>
                            <p:childTnLst>
                              <p:par>
                                <p:cTn id="42" presetID="1" presetClass="exit" presetSubtype="0" fill="hold" grpId="1" nodeType="afterEffect">
                                  <p:stCondLst>
                                    <p:cond delay="0"/>
                                  </p:stCondLst>
                                  <p:childTnLst>
                                    <p:set>
                                      <p:cBhvr>
                                        <p:cTn id="43" dur="1" fill="hold">
                                          <p:stCondLst>
                                            <p:cond delay="0"/>
                                          </p:stCondLst>
                                        </p:cTn>
                                        <p:tgtEl>
                                          <p:spTgt spid="62"/>
                                        </p:tgtEl>
                                        <p:attrNameLst>
                                          <p:attrName>style.visibility</p:attrName>
                                        </p:attrNameLst>
                                      </p:cBhvr>
                                      <p:to>
                                        <p:strVal val="hidden"/>
                                      </p:to>
                                    </p:set>
                                  </p:childTnLst>
                                </p:cTn>
                              </p:par>
                              <p:par>
                                <p:cTn id="44" presetID="1" presetClass="exit" presetSubtype="0" fill="hold" grpId="1" nodeType="withEffect">
                                  <p:stCondLst>
                                    <p:cond delay="0"/>
                                  </p:stCondLst>
                                  <p:childTnLst>
                                    <p:set>
                                      <p:cBhvr>
                                        <p:cTn id="45" dur="1" fill="hold">
                                          <p:stCondLst>
                                            <p:cond delay="0"/>
                                          </p:stCondLst>
                                        </p:cTn>
                                        <p:tgtEl>
                                          <p:spTgt spid="45"/>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1" grpId="0"/>
      <p:bldP spid="32" grpId="0"/>
      <p:bldP spid="45" grpId="0"/>
      <p:bldP spid="45" grpId="1"/>
      <p:bldP spid="45" grpId="2"/>
      <p:bldP spid="62" grpId="0"/>
      <p:bldP spid="62" grpId="1"/>
      <p:bldP spid="62" grpId="2"/>
      <p:bldP spid="64" grpId="0"/>
      <p:bldP spid="64" grpId="1" build="allAtOnce"/>
      <p:bldP spid="64" grpId="2" build="allAtOnce"/>
      <p:bldP spid="6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E1955C8-72F1-4513-A790-FCA123667A24}"/>
              </a:ext>
            </a:extLst>
          </p:cNvPr>
          <p:cNvSpPr>
            <a:spLocks noGrp="1"/>
          </p:cNvSpPr>
          <p:nvPr>
            <p:ph type="body" sz="quarter" idx="11"/>
          </p:nvPr>
        </p:nvSpPr>
        <p:spPr>
          <a:xfrm>
            <a:off x="531162" y="2999597"/>
            <a:ext cx="3568890" cy="1648603"/>
          </a:xfrm>
        </p:spPr>
        <p:txBody>
          <a:bodyPr/>
          <a:lstStyle/>
          <a:p>
            <a:pPr>
              <a:spcBef>
                <a:spcPts val="0"/>
              </a:spcBef>
            </a:pPr>
            <a:r>
              <a:rPr lang="zh-CN" altLang="en-US" dirty="0"/>
              <a:t>西方拼音文字</a:t>
            </a:r>
            <a:endParaRPr lang="en-US" altLang="zh-CN" dirty="0"/>
          </a:p>
          <a:p>
            <a:pPr>
              <a:spcBef>
                <a:spcPts val="0"/>
              </a:spcBef>
            </a:pPr>
            <a:r>
              <a:rPr lang="zh-CN" altLang="en-US" dirty="0"/>
              <a:t>字符编码规则</a:t>
            </a:r>
          </a:p>
        </p:txBody>
      </p:sp>
      <p:sp>
        <p:nvSpPr>
          <p:cNvPr id="4" name="文本占位符 3">
            <a:extLst>
              <a:ext uri="{FF2B5EF4-FFF2-40B4-BE49-F238E27FC236}">
                <a16:creationId xmlns:a16="http://schemas.microsoft.com/office/drawing/2014/main" id="{83E32A80-2D64-495D-91A6-ADCF0B310DA0}"/>
              </a:ext>
            </a:extLst>
          </p:cNvPr>
          <p:cNvSpPr>
            <a:spLocks noGrp="1"/>
          </p:cNvSpPr>
          <p:nvPr>
            <p:ph type="body" sz="quarter" idx="12"/>
          </p:nvPr>
        </p:nvSpPr>
        <p:spPr/>
        <p:txBody>
          <a:bodyPr/>
          <a:lstStyle/>
          <a:p>
            <a:r>
              <a:rPr lang="en-US" altLang="zh-CN" dirty="0"/>
              <a:t>03</a:t>
            </a:r>
            <a:endParaRPr lang="zh-CN" altLang="en-US" dirty="0"/>
          </a:p>
        </p:txBody>
      </p:sp>
    </p:spTree>
    <p:extLst>
      <p:ext uri="{BB962C8B-B14F-4D97-AF65-F5344CB8AC3E}">
        <p14:creationId xmlns:p14="http://schemas.microsoft.com/office/powerpoint/2010/main" val="3350718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ICON" val="#80511;"/>
</p:tagLst>
</file>

<file path=ppt/tags/tag10.xml><?xml version="1.0" encoding="utf-8"?>
<p:tagLst xmlns:a="http://schemas.openxmlformats.org/drawingml/2006/main" xmlns:r="http://schemas.openxmlformats.org/officeDocument/2006/relationships" xmlns:p="http://schemas.openxmlformats.org/presentationml/2006/main">
  <p:tag name="ISLIDE.ICON" val="#80511;"/>
</p:tagLst>
</file>

<file path=ppt/tags/tag11.xml><?xml version="1.0" encoding="utf-8"?>
<p:tagLst xmlns:a="http://schemas.openxmlformats.org/drawingml/2006/main" xmlns:r="http://schemas.openxmlformats.org/officeDocument/2006/relationships" xmlns:p="http://schemas.openxmlformats.org/presentationml/2006/main">
  <p:tag name="ISLIDE.ICON" val="#80511;"/>
</p:tagLst>
</file>

<file path=ppt/tags/tag12.xml><?xml version="1.0" encoding="utf-8"?>
<p:tagLst xmlns:a="http://schemas.openxmlformats.org/drawingml/2006/main" xmlns:r="http://schemas.openxmlformats.org/officeDocument/2006/relationships" xmlns:p="http://schemas.openxmlformats.org/presentationml/2006/main">
  <p:tag name="ISLIDE.ICON" val="#80511;"/>
</p:tagLst>
</file>

<file path=ppt/tags/tag13.xml><?xml version="1.0" encoding="utf-8"?>
<p:tagLst xmlns:a="http://schemas.openxmlformats.org/drawingml/2006/main" xmlns:r="http://schemas.openxmlformats.org/officeDocument/2006/relationships" xmlns:p="http://schemas.openxmlformats.org/presentationml/2006/main">
  <p:tag name="ISLIDE.ICON" val="#80511;"/>
</p:tagLst>
</file>

<file path=ppt/tags/tag14.xml><?xml version="1.0" encoding="utf-8"?>
<p:tagLst xmlns:a="http://schemas.openxmlformats.org/drawingml/2006/main" xmlns:r="http://schemas.openxmlformats.org/officeDocument/2006/relationships" xmlns:p="http://schemas.openxmlformats.org/presentationml/2006/main">
  <p:tag name="ISLIDE.ICON" val="#80511;"/>
</p:tagLst>
</file>

<file path=ppt/tags/tag15.xml><?xml version="1.0" encoding="utf-8"?>
<p:tagLst xmlns:a="http://schemas.openxmlformats.org/drawingml/2006/main" xmlns:r="http://schemas.openxmlformats.org/officeDocument/2006/relationships" xmlns:p="http://schemas.openxmlformats.org/presentationml/2006/main">
  <p:tag name="ISLIDE.ICON" val="#80511;"/>
</p:tagLst>
</file>

<file path=ppt/tags/tag2.xml><?xml version="1.0" encoding="utf-8"?>
<p:tagLst xmlns:a="http://schemas.openxmlformats.org/drawingml/2006/main" xmlns:r="http://schemas.openxmlformats.org/officeDocument/2006/relationships" xmlns:p="http://schemas.openxmlformats.org/presentationml/2006/main">
  <p:tag name="ISLIDE.ICON" val="#80511;"/>
</p:tagLst>
</file>

<file path=ppt/tags/tag3.xml><?xml version="1.0" encoding="utf-8"?>
<p:tagLst xmlns:a="http://schemas.openxmlformats.org/drawingml/2006/main" xmlns:r="http://schemas.openxmlformats.org/officeDocument/2006/relationships" xmlns:p="http://schemas.openxmlformats.org/presentationml/2006/main">
  <p:tag name="ISLIDE.ICON" val="#80511;"/>
</p:tagLst>
</file>

<file path=ppt/tags/tag4.xml><?xml version="1.0" encoding="utf-8"?>
<p:tagLst xmlns:a="http://schemas.openxmlformats.org/drawingml/2006/main" xmlns:r="http://schemas.openxmlformats.org/officeDocument/2006/relationships" xmlns:p="http://schemas.openxmlformats.org/presentationml/2006/main">
  <p:tag name="ISLIDE.ICON" val="#80511;"/>
</p:tagLst>
</file>

<file path=ppt/tags/tag5.xml><?xml version="1.0" encoding="utf-8"?>
<p:tagLst xmlns:a="http://schemas.openxmlformats.org/drawingml/2006/main" xmlns:r="http://schemas.openxmlformats.org/officeDocument/2006/relationships" xmlns:p="http://schemas.openxmlformats.org/presentationml/2006/main">
  <p:tag name="ISLIDE.ICON" val="#80511;"/>
</p:tagLst>
</file>

<file path=ppt/tags/tag6.xml><?xml version="1.0" encoding="utf-8"?>
<p:tagLst xmlns:a="http://schemas.openxmlformats.org/drawingml/2006/main" xmlns:r="http://schemas.openxmlformats.org/officeDocument/2006/relationships" xmlns:p="http://schemas.openxmlformats.org/presentationml/2006/main">
  <p:tag name="ISLIDE.ICON" val="#399946;"/>
</p:tagLst>
</file>

<file path=ppt/tags/tag7.xml><?xml version="1.0" encoding="utf-8"?>
<p:tagLst xmlns:a="http://schemas.openxmlformats.org/drawingml/2006/main" xmlns:r="http://schemas.openxmlformats.org/officeDocument/2006/relationships" xmlns:p="http://schemas.openxmlformats.org/presentationml/2006/main">
  <p:tag name="ISLIDE.ICON" val="#80511;"/>
</p:tagLst>
</file>

<file path=ppt/tags/tag8.xml><?xml version="1.0" encoding="utf-8"?>
<p:tagLst xmlns:a="http://schemas.openxmlformats.org/drawingml/2006/main" xmlns:r="http://schemas.openxmlformats.org/officeDocument/2006/relationships" xmlns:p="http://schemas.openxmlformats.org/presentationml/2006/main">
  <p:tag name="ISLIDE.ICON" val="#80511;"/>
</p:tagLst>
</file>

<file path=ppt/tags/tag9.xml><?xml version="1.0" encoding="utf-8"?>
<p:tagLst xmlns:a="http://schemas.openxmlformats.org/drawingml/2006/main" xmlns:r="http://schemas.openxmlformats.org/officeDocument/2006/relationships" xmlns:p="http://schemas.openxmlformats.org/presentationml/2006/main">
  <p:tag name="ISLIDE.ICON" val="#80511;"/>
</p:tagLst>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323232"/>
      </a:dk2>
      <a:lt2>
        <a:srgbClr val="656565"/>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中文为主">
      <a:majorFont>
        <a:latin typeface="Roboto Black"/>
        <a:ea typeface="思源黑体 CN Bold"/>
        <a:cs typeface=""/>
      </a:majorFont>
      <a:minorFont>
        <a:latin typeface="Roboto"/>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rnd">
          <a:roun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just">
          <a:lnSpc>
            <a:spcPct val="130000"/>
          </a:lnSpc>
          <a:defRPr sz="2000" dirty="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欧洲专利局">
      <a:dk1>
        <a:srgbClr val="000000"/>
      </a:dk1>
      <a:lt1>
        <a:srgbClr val="FFFFFF"/>
      </a:lt1>
      <a:dk2>
        <a:srgbClr val="0B2A43"/>
      </a:dk2>
      <a:lt2>
        <a:srgbClr val="404955"/>
      </a:lt2>
      <a:accent1>
        <a:srgbClr val="BE0F05"/>
      </a:accent1>
      <a:accent2>
        <a:srgbClr val="D62D04"/>
      </a:accent2>
      <a:accent3>
        <a:srgbClr val="CC4804"/>
      </a:accent3>
      <a:accent4>
        <a:srgbClr val="D60449"/>
      </a:accent4>
      <a:accent5>
        <a:srgbClr val="CC04AA"/>
      </a:accent5>
      <a:accent6>
        <a:srgbClr val="06BF4C"/>
      </a:accent6>
      <a:hlink>
        <a:srgbClr val="800A04"/>
      </a:hlink>
      <a:folHlink>
        <a:srgbClr val="400502"/>
      </a:folHlink>
    </a:clrScheme>
    <a:fontScheme name="苹方家族">
      <a:majorFont>
        <a:latin typeface="苹方 粗体"/>
        <a:ea typeface="苹方 粗体"/>
        <a:cs typeface=""/>
      </a:majorFont>
      <a:minorFont>
        <a:latin typeface="苹方 常规"/>
        <a:ea typeface="苹方 常规"/>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苹方家族">
      <a:majorFont>
        <a:latin typeface="苹方 粗体"/>
        <a:ea typeface="苹方 粗体"/>
        <a:cs typeface=""/>
      </a:majorFont>
      <a:minorFont>
        <a:latin typeface="苹方 常规"/>
        <a:ea typeface="苹方 常规"/>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3596</TotalTime>
  <Words>2971</Words>
  <Application>Microsoft Office PowerPoint</Application>
  <PresentationFormat>宽屏</PresentationFormat>
  <Paragraphs>250</Paragraphs>
  <Slides>22</Slides>
  <Notes>22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22</vt:i4>
      </vt:variant>
    </vt:vector>
  </HeadingPairs>
  <TitlesOfParts>
    <vt:vector size="34" baseType="lpstr">
      <vt:lpstr>Roboto Black</vt:lpstr>
      <vt:lpstr>思源黑体 CN Bold</vt:lpstr>
      <vt:lpstr>-apple-system</vt:lpstr>
      <vt:lpstr>微软雅黑</vt:lpstr>
      <vt:lpstr>思源黑体 CN Normal</vt:lpstr>
      <vt:lpstr>Segoe UI</vt:lpstr>
      <vt:lpstr>Wingdings</vt:lpstr>
      <vt:lpstr>苹方 常规</vt:lpstr>
      <vt:lpstr>Roboto</vt:lpstr>
      <vt:lpstr>Helvetica Neue</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米尔顿 托托特</dc:creator>
  <cp:lastModifiedBy>YanXinyu</cp:lastModifiedBy>
  <cp:revision>327</cp:revision>
  <dcterms:created xsi:type="dcterms:W3CDTF">2021-12-24T07:52:33Z</dcterms:created>
  <dcterms:modified xsi:type="dcterms:W3CDTF">2022-02-09T07:45:44Z</dcterms:modified>
</cp:coreProperties>
</file>

<file path=docProps/thumbnail.jpeg>
</file>